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8229600" cx="14630400"/>
  <p:notesSz cx="8229600" cy="14630400"/>
  <p:embeddedFontLst>
    <p:embeddedFont>
      <p:font typeface="IBM Plex Sans"/>
      <p:regular r:id="rId27"/>
      <p:bold r:id="rId28"/>
      <p:italic r:id="rId29"/>
      <p:boldItalic r:id="rId30"/>
    </p:embeddedFont>
    <p:embeddedFont>
      <p:font typeface="Century Gothic"/>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5" roundtripDataSignature="AMtx7mgHfi+QqXykANhYwMJ5P/SeM3z9h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IBMPlexSans-bold.fntdata"/><Relationship Id="rId27" Type="http://schemas.openxmlformats.org/officeDocument/2006/relationships/font" Target="fonts/IBMPlexSans-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IBMPlexSans-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CenturyGothic-regular.fntdata"/><Relationship Id="rId30" Type="http://schemas.openxmlformats.org/officeDocument/2006/relationships/font" Target="fonts/IBMPlexSans-boldItalic.fntdata"/><Relationship Id="rId11" Type="http://schemas.openxmlformats.org/officeDocument/2006/relationships/slide" Target="slides/slide7.xml"/><Relationship Id="rId33" Type="http://schemas.openxmlformats.org/officeDocument/2006/relationships/font" Target="fonts/CenturyGothic-italic.fntdata"/><Relationship Id="rId10" Type="http://schemas.openxmlformats.org/officeDocument/2006/relationships/slide" Target="slides/slide6.xml"/><Relationship Id="rId32" Type="http://schemas.openxmlformats.org/officeDocument/2006/relationships/font" Target="fonts/CenturyGothic-bold.fntdata"/><Relationship Id="rId13" Type="http://schemas.openxmlformats.org/officeDocument/2006/relationships/slide" Target="slides/slide9.xml"/><Relationship Id="rId35" Type="http://customschemas.google.com/relationships/presentationmetadata" Target="metadata"/><Relationship Id="rId12" Type="http://schemas.openxmlformats.org/officeDocument/2006/relationships/slide" Target="slides/slide8.xml"/><Relationship Id="rId34" Type="http://schemas.openxmlformats.org/officeDocument/2006/relationships/font" Target="fonts/CenturyGothic-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4" name="Google Shape;64;p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“Hi everyone, thanks for being here. Today we’re presenting ‘The Pursuit of Happiness’ — looking at what 100 years of research says about what really makes us happy. Spoiler alert: it’s not what you might think.”</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65" name="Google Shape;65;p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5f2ce6565a_1_3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 name="Google Shape;144;g35f2ce6565a_1_3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145" name="Google Shape;145;g35f2ce6565a_1_3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5f2ce6565a_1_2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2" name="Google Shape;152;g35f2ce6565a_1_2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153" name="Google Shape;153;g35f2ce6565a_1_2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5f2ce6565a_1_14:notes"/>
          <p:cNvSpPr txBox="1"/>
          <p:nvPr>
            <p:ph idx="1" type="body"/>
          </p:nvPr>
        </p:nvSpPr>
        <p:spPr>
          <a:xfrm>
            <a:off x="2286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5efee26cb9_0_438:notes"/>
          <p:cNvSpPr txBox="1"/>
          <p:nvPr>
            <p:ph idx="1" type="body"/>
          </p:nvPr>
        </p:nvSpPr>
        <p:spPr>
          <a:xfrm>
            <a:off x="2286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5f2ce6565a_1_53:notes"/>
          <p:cNvSpPr txBox="1"/>
          <p:nvPr>
            <p:ph idx="1" type="body"/>
          </p:nvPr>
        </p:nvSpPr>
        <p:spPr>
          <a:xfrm>
            <a:off x="2286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5f2ce6565a_1_5:notes"/>
          <p:cNvSpPr txBox="1"/>
          <p:nvPr>
            <p:ph idx="1" type="body"/>
          </p:nvPr>
        </p:nvSpPr>
        <p:spPr>
          <a:xfrm>
            <a:off x="2286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5f2ce6565a_1_74:notes"/>
          <p:cNvSpPr txBox="1"/>
          <p:nvPr>
            <p:ph idx="1" type="body"/>
          </p:nvPr>
        </p:nvSpPr>
        <p:spPr>
          <a:xfrm>
            <a:off x="2286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5f2ce6565a_1_85:notes"/>
          <p:cNvSpPr txBox="1"/>
          <p:nvPr>
            <p:ph idx="1" type="body"/>
          </p:nvPr>
        </p:nvSpPr>
        <p:spPr>
          <a:xfrm>
            <a:off x="2286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5f2ce6565a_1_100: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5f2ce6565a_1_100:notes"/>
          <p:cNvSpPr txBox="1"/>
          <p:nvPr>
            <p:ph idx="1" type="body"/>
          </p:nvPr>
        </p:nvSpPr>
        <p:spPr>
          <a:xfrm>
            <a:off x="822950" y="6949425"/>
            <a:ext cx="6583800" cy="65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5f2ce6565a_1_67:notes"/>
          <p:cNvSpPr txBox="1"/>
          <p:nvPr>
            <p:ph idx="1" type="body"/>
          </p:nvPr>
        </p:nvSpPr>
        <p:spPr>
          <a:xfrm>
            <a:off x="2286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5efee26cb9_0_429:notes"/>
          <p:cNvSpPr txBox="1"/>
          <p:nvPr>
            <p:ph idx="1" type="body"/>
          </p:nvPr>
        </p:nvSpPr>
        <p:spPr>
          <a:xfrm>
            <a:off x="2286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5f2ce6565a_1_110:notes"/>
          <p:cNvSpPr/>
          <p:nvPr>
            <p:ph idx="2" type="sldImg"/>
          </p:nvPr>
        </p:nvSpPr>
        <p:spPr>
          <a:xfrm>
            <a:off x="1371850" y="1097275"/>
            <a:ext cx="5486700" cy="54864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5f2ce6565a_1_110:notes"/>
          <p:cNvSpPr txBox="1"/>
          <p:nvPr>
            <p:ph idx="1" type="body"/>
          </p:nvPr>
        </p:nvSpPr>
        <p:spPr>
          <a:xfrm>
            <a:off x="822950" y="6949425"/>
            <a:ext cx="6583800" cy="658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5f2ce6565a_0_20:notes"/>
          <p:cNvSpPr txBox="1"/>
          <p:nvPr>
            <p:ph idx="1" type="body"/>
          </p:nvPr>
        </p:nvSpPr>
        <p:spPr>
          <a:xfrm>
            <a:off x="2286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5f2ce6565a_0_40:notes"/>
          <p:cNvSpPr txBox="1"/>
          <p:nvPr>
            <p:ph idx="1" type="body"/>
          </p:nvPr>
        </p:nvSpPr>
        <p:spPr>
          <a:xfrm>
            <a:off x="2286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2" name="Google Shape;92;p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800">
                <a:solidFill>
                  <a:schemeClr val="dk1"/>
                </a:solidFill>
                <a:latin typeface="Arial"/>
                <a:ea typeface="Arial"/>
                <a:cs typeface="Arial"/>
                <a:sym typeface="Arial"/>
              </a:rPr>
              <a:t>“We all want to be happy. But what does that even mean? This project helped us explore not just what happiness is, but how we can find it. And the answer turned out to be less about success — and more about the people around us.”</a:t>
            </a:r>
            <a:endParaRPr sz="1800">
              <a:solidFill>
                <a:schemeClr val="dk1"/>
              </a:solidFill>
              <a:latin typeface="Arial"/>
              <a:ea typeface="Arial"/>
              <a:cs typeface="Arial"/>
              <a:sym typeface="Arial"/>
            </a:endParaRPr>
          </a:p>
        </p:txBody>
      </p:sp>
      <p:sp>
        <p:nvSpPr>
          <p:cNvPr id="93" name="Google Shape;93;p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5efee26cb9_0_56:notes"/>
          <p:cNvSpPr txBox="1"/>
          <p:nvPr>
            <p:ph idx="1" type="body"/>
          </p:nvPr>
        </p:nvSpPr>
        <p:spPr>
          <a:xfrm>
            <a:off x="2286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5f2ce6565a_0_1:notes"/>
          <p:cNvSpPr txBox="1"/>
          <p:nvPr>
            <p:ph idx="1" type="body"/>
          </p:nvPr>
        </p:nvSpPr>
        <p:spPr>
          <a:xfrm>
            <a:off x="2286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5efee26cb9_0_449:notes"/>
          <p:cNvSpPr txBox="1"/>
          <p:nvPr>
            <p:ph idx="1" type="body"/>
          </p:nvPr>
        </p:nvSpPr>
        <p:spPr>
          <a:xfrm>
            <a:off x="2286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5efee26cb9_0_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0" name="Google Shape;120;g35efee26cb9_0_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121" name="Google Shape;121;g35efee26cb9_0_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5f2ce6565a_1_4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8" name="Google Shape;128;g35f2ce6565a_1_4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129" name="Google Shape;129;g35f2ce6565a_1_4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5f2ce6565a_1_20: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6" name="Google Shape;136;g35f2ce6565a_1_2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137" name="Google Shape;137;g35f2ce6565a_1_2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6" name="Shape 6"/>
        <p:cNvGrpSpPr/>
        <p:nvPr/>
      </p:nvGrpSpPr>
      <p:grpSpPr>
        <a:xfrm>
          <a:off x="0" y="0"/>
          <a:ext cx="0" cy="0"/>
          <a:chOff x="0" y="0"/>
          <a:chExt cx="0" cy="0"/>
        </a:xfrm>
      </p:grpSpPr>
      <p:sp>
        <p:nvSpPr>
          <p:cNvPr id="7" name="Google Shape;7;p25"/>
          <p:cNvSpPr txBox="1"/>
          <p:nvPr>
            <p:ph type="ctrTitle"/>
          </p:nvPr>
        </p:nvSpPr>
        <p:spPr>
          <a:xfrm>
            <a:off x="1828800" y="1346836"/>
            <a:ext cx="10972800" cy="286512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Clr>
                <a:schemeClr val="dk1"/>
              </a:buClr>
              <a:buSzPts val="7200"/>
              <a:buFont typeface="Calibri"/>
              <a:buNone/>
              <a:defRPr b="0" i="0" sz="7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25"/>
          <p:cNvSpPr txBox="1"/>
          <p:nvPr>
            <p:ph idx="1" type="subTitle"/>
          </p:nvPr>
        </p:nvSpPr>
        <p:spPr>
          <a:xfrm>
            <a:off x="1828800" y="4322446"/>
            <a:ext cx="10972800" cy="1986914"/>
          </a:xfrm>
          <a:prstGeom prst="rect">
            <a:avLst/>
          </a:prstGeom>
          <a:noFill/>
          <a:ln>
            <a:noFill/>
          </a:ln>
        </p:spPr>
        <p:txBody>
          <a:bodyPr anchorCtr="0" anchor="t" bIns="45700" lIns="91425" spcFirstLastPara="1" rIns="91425" wrap="square" tIns="45700">
            <a:noAutofit/>
          </a:bodyPr>
          <a:lstStyle>
            <a:lvl1pPr lvl="0" marR="0" rtl="0" algn="ctr">
              <a:spcBef>
                <a:spcPts val="576"/>
              </a:spcBef>
              <a:spcAft>
                <a:spcPts val="0"/>
              </a:spcAft>
              <a:buClr>
                <a:schemeClr val="dk1"/>
              </a:buClr>
              <a:buSzPts val="2880"/>
              <a:buFont typeface="Arial"/>
              <a:buNone/>
              <a:defRPr b="0" i="0" sz="2880" u="none" cap="none" strike="noStrike">
                <a:solidFill>
                  <a:schemeClr val="dk1"/>
                </a:solidFill>
                <a:latin typeface="Calibri"/>
                <a:ea typeface="Calibri"/>
                <a:cs typeface="Calibri"/>
                <a:sym typeface="Calibri"/>
              </a:defRPr>
            </a:lvl1pPr>
            <a:lvl2pPr lvl="1"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2pPr>
            <a:lvl3pPr lvl="2" marR="0" rtl="0" algn="ctr">
              <a:spcBef>
                <a:spcPts val="432"/>
              </a:spcBef>
              <a:spcAft>
                <a:spcPts val="0"/>
              </a:spcAft>
              <a:buClr>
                <a:schemeClr val="dk1"/>
              </a:buClr>
              <a:buSzPts val="2160"/>
              <a:buFont typeface="Arial"/>
              <a:buNone/>
              <a:defRPr b="0" i="0" sz="2160" u="none" cap="none" strike="noStrike">
                <a:solidFill>
                  <a:schemeClr val="dk1"/>
                </a:solidFill>
                <a:latin typeface="Calibri"/>
                <a:ea typeface="Calibri"/>
                <a:cs typeface="Calibri"/>
                <a:sym typeface="Calibri"/>
              </a:defRPr>
            </a:lvl3pPr>
            <a:lvl4pPr lvl="3" marR="0" rtl="0" algn="ctr">
              <a:spcBef>
                <a:spcPts val="384"/>
              </a:spcBef>
              <a:spcAft>
                <a:spcPts val="0"/>
              </a:spcAft>
              <a:buClr>
                <a:schemeClr val="dk1"/>
              </a:buClr>
              <a:buSzPts val="1920"/>
              <a:buFont typeface="Arial"/>
              <a:buNone/>
              <a:defRPr b="0" i="0" sz="1920" u="none" cap="none" strike="noStrike">
                <a:solidFill>
                  <a:schemeClr val="dk1"/>
                </a:solidFill>
                <a:latin typeface="Calibri"/>
                <a:ea typeface="Calibri"/>
                <a:cs typeface="Calibri"/>
                <a:sym typeface="Calibri"/>
              </a:defRPr>
            </a:lvl4pPr>
            <a:lvl5pPr lvl="4" marR="0" rtl="0" algn="ctr">
              <a:spcBef>
                <a:spcPts val="384"/>
              </a:spcBef>
              <a:spcAft>
                <a:spcPts val="0"/>
              </a:spcAft>
              <a:buClr>
                <a:schemeClr val="dk1"/>
              </a:buClr>
              <a:buSzPts val="1920"/>
              <a:buFont typeface="Arial"/>
              <a:buNone/>
              <a:defRPr b="0" i="0" sz="1920" u="none" cap="none" strike="noStrike">
                <a:solidFill>
                  <a:schemeClr val="dk1"/>
                </a:solidFill>
                <a:latin typeface="Calibri"/>
                <a:ea typeface="Calibri"/>
                <a:cs typeface="Calibri"/>
                <a:sym typeface="Calibri"/>
              </a:defRPr>
            </a:lvl5pPr>
            <a:lvl6pPr lvl="5" marR="0" rtl="0" algn="ctr">
              <a:spcBef>
                <a:spcPts val="384"/>
              </a:spcBef>
              <a:spcAft>
                <a:spcPts val="0"/>
              </a:spcAft>
              <a:buClr>
                <a:schemeClr val="dk1"/>
              </a:buClr>
              <a:buSzPts val="1920"/>
              <a:buFont typeface="Arial"/>
              <a:buNone/>
              <a:defRPr b="0" i="0" sz="1920" u="none" cap="none" strike="noStrike">
                <a:solidFill>
                  <a:schemeClr val="dk1"/>
                </a:solidFill>
                <a:latin typeface="Calibri"/>
                <a:ea typeface="Calibri"/>
                <a:cs typeface="Calibri"/>
                <a:sym typeface="Calibri"/>
              </a:defRPr>
            </a:lvl6pPr>
            <a:lvl7pPr lvl="6" marR="0" rtl="0" algn="ctr">
              <a:spcBef>
                <a:spcPts val="384"/>
              </a:spcBef>
              <a:spcAft>
                <a:spcPts val="0"/>
              </a:spcAft>
              <a:buClr>
                <a:schemeClr val="dk1"/>
              </a:buClr>
              <a:buSzPts val="1920"/>
              <a:buFont typeface="Arial"/>
              <a:buNone/>
              <a:defRPr b="0" i="0" sz="1920" u="none" cap="none" strike="noStrike">
                <a:solidFill>
                  <a:schemeClr val="dk1"/>
                </a:solidFill>
                <a:latin typeface="Calibri"/>
                <a:ea typeface="Calibri"/>
                <a:cs typeface="Calibri"/>
                <a:sym typeface="Calibri"/>
              </a:defRPr>
            </a:lvl7pPr>
            <a:lvl8pPr lvl="7" marR="0" rtl="0" algn="ctr">
              <a:spcBef>
                <a:spcPts val="384"/>
              </a:spcBef>
              <a:spcAft>
                <a:spcPts val="0"/>
              </a:spcAft>
              <a:buClr>
                <a:schemeClr val="dk1"/>
              </a:buClr>
              <a:buSzPts val="1920"/>
              <a:buFont typeface="Arial"/>
              <a:buNone/>
              <a:defRPr b="0" i="0" sz="1920" u="none" cap="none" strike="noStrike">
                <a:solidFill>
                  <a:schemeClr val="dk1"/>
                </a:solidFill>
                <a:latin typeface="Calibri"/>
                <a:ea typeface="Calibri"/>
                <a:cs typeface="Calibri"/>
                <a:sym typeface="Calibri"/>
              </a:defRPr>
            </a:lvl8pPr>
            <a:lvl9pPr lvl="8" marR="0" rtl="0" algn="ctr">
              <a:spcBef>
                <a:spcPts val="384"/>
              </a:spcBef>
              <a:spcAft>
                <a:spcPts val="0"/>
              </a:spcAft>
              <a:buClr>
                <a:schemeClr val="dk1"/>
              </a:buClr>
              <a:buSzPts val="1920"/>
              <a:buFont typeface="Arial"/>
              <a:buNone/>
              <a:defRPr b="0" i="0" sz="1920" u="none" cap="none" strike="noStrike">
                <a:solidFill>
                  <a:schemeClr val="dk1"/>
                </a:solidFill>
                <a:latin typeface="Calibri"/>
                <a:ea typeface="Calibri"/>
                <a:cs typeface="Calibri"/>
                <a:sym typeface="Calibri"/>
              </a:defRPr>
            </a:lvl9pPr>
          </a:lstStyle>
          <a:p/>
        </p:txBody>
      </p:sp>
      <p:sp>
        <p:nvSpPr>
          <p:cNvPr id="9" name="Google Shape;9;p25"/>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25"/>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 name="Google Shape;11;p25"/>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38" name="Shape 38"/>
        <p:cNvGrpSpPr/>
        <p:nvPr/>
      </p:nvGrpSpPr>
      <p:grpSpPr>
        <a:xfrm>
          <a:off x="0" y="0"/>
          <a:ext cx="0" cy="0"/>
          <a:chOff x="0" y="0"/>
          <a:chExt cx="0" cy="0"/>
        </a:xfrm>
      </p:grpSpPr>
      <p:pic>
        <p:nvPicPr>
          <p:cNvPr descr="preencoded.png" id="39" name="Google Shape;39;p3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0" name="Google Shape;40;p34"/>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 name="Google Shape;41;p34"/>
          <p:cNvPicPr preferRelativeResize="0"/>
          <p:nvPr/>
        </p:nvPicPr>
        <p:blipFill rotWithShape="1">
          <a:blip r:embed="rId3">
            <a:alphaModFix/>
          </a:blip>
          <a:srcRect b="0" l="0" r="0" t="0"/>
          <a:stretch/>
        </p:blipFill>
        <p:spPr>
          <a:xfrm>
            <a:off x="12787677" y="277215"/>
            <a:ext cx="1474126" cy="109660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p:cSld name="Thank You Slide">
    <p:spTree>
      <p:nvGrpSpPr>
        <p:cNvPr id="42" name="Shape 42"/>
        <p:cNvGrpSpPr/>
        <p:nvPr/>
      </p:nvGrpSpPr>
      <p:grpSpPr>
        <a:xfrm>
          <a:off x="0" y="0"/>
          <a:ext cx="0" cy="0"/>
          <a:chOff x="0" y="0"/>
          <a:chExt cx="0" cy="0"/>
        </a:xfrm>
      </p:grpSpPr>
      <p:pic>
        <p:nvPicPr>
          <p:cNvPr descr="A group of children lying in grass&#10;&#10;AI-generated content may be incorrect." id="43" name="Google Shape;43;p35"/>
          <p:cNvPicPr preferRelativeResize="0"/>
          <p:nvPr/>
        </p:nvPicPr>
        <p:blipFill rotWithShape="1">
          <a:blip r:embed="rId2">
            <a:alphaModFix/>
          </a:blip>
          <a:srcRect b="0" l="0" r="0" t="0"/>
          <a:stretch/>
        </p:blipFill>
        <p:spPr>
          <a:xfrm>
            <a:off x="0" y="0"/>
            <a:ext cx="12338194" cy="8229600"/>
          </a:xfrm>
          <a:prstGeom prst="rect">
            <a:avLst/>
          </a:prstGeom>
          <a:noFill/>
          <a:ln>
            <a:noFill/>
          </a:ln>
        </p:spPr>
      </p:pic>
      <p:pic>
        <p:nvPicPr>
          <p:cNvPr descr="A picture containing shape&#10;&#10;Description automatically generated" id="44" name="Google Shape;44;p35"/>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45" name="Google Shape;45;p35"/>
          <p:cNvSpPr txBox="1"/>
          <p:nvPr/>
        </p:nvSpPr>
        <p:spPr>
          <a:xfrm>
            <a:off x="8863587" y="2548253"/>
            <a:ext cx="5095074" cy="108952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6480">
                <a:solidFill>
                  <a:schemeClr val="lt1"/>
                </a:solidFill>
                <a:latin typeface="Arial"/>
                <a:ea typeface="Arial"/>
                <a:cs typeface="Arial"/>
                <a:sym typeface="Arial"/>
              </a:rPr>
              <a:t>C’EST FINI !</a:t>
            </a:r>
            <a:endParaRPr b="1" i="0" sz="6480">
              <a:solidFill>
                <a:schemeClr val="lt1"/>
              </a:solidFill>
              <a:latin typeface="Arial"/>
              <a:ea typeface="Arial"/>
              <a:cs typeface="Arial"/>
              <a:sym typeface="Arial"/>
            </a:endParaRPr>
          </a:p>
        </p:txBody>
      </p:sp>
      <p:sp>
        <p:nvSpPr>
          <p:cNvPr id="46" name="Google Shape;46;p35"/>
          <p:cNvSpPr txBox="1"/>
          <p:nvPr/>
        </p:nvSpPr>
        <p:spPr>
          <a:xfrm>
            <a:off x="7315203" y="6204502"/>
            <a:ext cx="6521538" cy="68326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920">
                <a:solidFill>
                  <a:schemeClr val="lt1"/>
                </a:solidFill>
                <a:latin typeface="IBM Plex Sans"/>
                <a:ea typeface="IBM Plex Sans"/>
                <a:cs typeface="IBM Plex Sans"/>
                <a:sym typeface="IBM Plex Sans"/>
              </a:rPr>
              <a:t>Stevens Institute of Technology</a:t>
            </a:r>
            <a:br>
              <a:rPr b="1" lang="en-US" sz="1920">
                <a:solidFill>
                  <a:schemeClr val="lt1"/>
                </a:solidFill>
                <a:latin typeface="IBM Plex Sans"/>
                <a:ea typeface="IBM Plex Sans"/>
                <a:cs typeface="IBM Plex Sans"/>
                <a:sym typeface="IBM Plex Sans"/>
              </a:rPr>
            </a:br>
            <a:r>
              <a:rPr lang="en-US" sz="1920">
                <a:solidFill>
                  <a:schemeClr val="lt1"/>
                </a:solidFill>
                <a:latin typeface="IBM Plex Sans"/>
                <a:ea typeface="IBM Plex Sans"/>
                <a:cs typeface="IBM Plex Sans"/>
                <a:sym typeface="IBM Plex Sans"/>
              </a:rPr>
              <a:t>1 Castle Point Terrace, Hoboken, NJ 07030</a:t>
            </a:r>
            <a:endParaRPr/>
          </a:p>
        </p:txBody>
      </p:sp>
      <p:sp>
        <p:nvSpPr>
          <p:cNvPr id="47" name="Google Shape;47;p35"/>
          <p:cNvSpPr/>
          <p:nvPr/>
        </p:nvSpPr>
        <p:spPr>
          <a:xfrm>
            <a:off x="11723650" y="324200"/>
            <a:ext cx="2615184" cy="2224052"/>
          </a:xfrm>
          <a:prstGeom prst="rect">
            <a:avLst/>
          </a:prstGeom>
          <a:solidFill>
            <a:srgbClr val="A326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60">
              <a:solidFill>
                <a:schemeClr val="lt1"/>
              </a:solidFill>
              <a:latin typeface="Calibri"/>
              <a:ea typeface="Calibri"/>
              <a:cs typeface="Calibri"/>
              <a:sym typeface="Calibri"/>
            </a:endParaRPr>
          </a:p>
        </p:txBody>
      </p:sp>
      <p:pic>
        <p:nvPicPr>
          <p:cNvPr id="48" name="Google Shape;48;p35"/>
          <p:cNvPicPr preferRelativeResize="0"/>
          <p:nvPr/>
        </p:nvPicPr>
        <p:blipFill rotWithShape="1">
          <a:blip r:embed="rId4">
            <a:alphaModFix/>
          </a:blip>
          <a:srcRect b="0" l="0" r="0" t="0"/>
          <a:stretch/>
        </p:blipFill>
        <p:spPr>
          <a:xfrm>
            <a:off x="11576628" y="429568"/>
            <a:ext cx="2762206" cy="205481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49" name="Shape 49"/>
        <p:cNvGrpSpPr/>
        <p:nvPr/>
      </p:nvGrpSpPr>
      <p:grpSpPr>
        <a:xfrm>
          <a:off x="0" y="0"/>
          <a:ext cx="0" cy="0"/>
          <a:chOff x="0" y="0"/>
          <a:chExt cx="0" cy="0"/>
        </a:xfrm>
      </p:grpSpPr>
      <p:pic>
        <p:nvPicPr>
          <p:cNvPr id="50" name="Google Shape;50;p36"/>
          <p:cNvPicPr preferRelativeResize="0"/>
          <p:nvPr/>
        </p:nvPicPr>
        <p:blipFill rotWithShape="1">
          <a:blip r:embed="rId2">
            <a:alphaModFix/>
          </a:blip>
          <a:srcRect b="0" l="0" r="0" t="0"/>
          <a:stretch/>
        </p:blipFill>
        <p:spPr>
          <a:xfrm>
            <a:off x="12787677" y="277215"/>
            <a:ext cx="1474126" cy="109660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51" name="Shape 51"/>
        <p:cNvGrpSpPr/>
        <p:nvPr/>
      </p:nvGrpSpPr>
      <p:grpSpPr>
        <a:xfrm>
          <a:off x="0" y="0"/>
          <a:ext cx="0" cy="0"/>
          <a:chOff x="0" y="0"/>
          <a:chExt cx="0" cy="0"/>
        </a:xfrm>
      </p:grpSpPr>
      <p:pic>
        <p:nvPicPr>
          <p:cNvPr descr="preencoded.png" id="52" name="Google Shape;52;p37"/>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53" name="Google Shape;53;p37"/>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 name="Google Shape;54;p37"/>
          <p:cNvPicPr preferRelativeResize="0"/>
          <p:nvPr/>
        </p:nvPicPr>
        <p:blipFill rotWithShape="1">
          <a:blip r:embed="rId3">
            <a:alphaModFix/>
          </a:blip>
          <a:srcRect b="0" l="0" r="0" t="0"/>
          <a:stretch/>
        </p:blipFill>
        <p:spPr>
          <a:xfrm>
            <a:off x="12787677" y="277215"/>
            <a:ext cx="1474126" cy="109660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38"/>
          <p:cNvSpPr txBox="1"/>
          <p:nvPr>
            <p:ph type="title"/>
          </p:nvPr>
        </p:nvSpPr>
        <p:spPr>
          <a:xfrm>
            <a:off x="1006475" y="438150"/>
            <a:ext cx="12617450" cy="159067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ted Slide 1_1_1_H">
  <p:cSld name="TITLE_AND_BODY_2_1_1_1_1_1_1_1_1_1">
    <p:spTree>
      <p:nvGrpSpPr>
        <p:cNvPr id="57" name="Shape 57"/>
        <p:cNvGrpSpPr/>
        <p:nvPr/>
      </p:nvGrpSpPr>
      <p:grpSpPr>
        <a:xfrm>
          <a:off x="0" y="0"/>
          <a:ext cx="0" cy="0"/>
          <a:chOff x="0" y="0"/>
          <a:chExt cx="0" cy="0"/>
        </a:xfrm>
      </p:grpSpPr>
      <p:sp>
        <p:nvSpPr>
          <p:cNvPr id="58" name="Google Shape;58;g35efee26cb9_0_66"/>
          <p:cNvSpPr/>
          <p:nvPr>
            <p:ph idx="2" type="pic"/>
          </p:nvPr>
        </p:nvSpPr>
        <p:spPr>
          <a:xfrm>
            <a:off x="548640" y="1554480"/>
            <a:ext cx="2807100" cy="2807100"/>
          </a:xfrm>
          <a:prstGeom prst="roundRect">
            <a:avLst>
              <a:gd fmla="val 8343" name="adj"/>
            </a:avLst>
          </a:prstGeom>
          <a:noFill/>
          <a:ln>
            <a:noFill/>
          </a:ln>
        </p:spPr>
      </p:sp>
      <p:sp>
        <p:nvSpPr>
          <p:cNvPr id="59" name="Google Shape;59;g35efee26cb9_0_66"/>
          <p:cNvSpPr txBox="1"/>
          <p:nvPr>
            <p:ph type="title"/>
          </p:nvPr>
        </p:nvSpPr>
        <p:spPr>
          <a:xfrm>
            <a:off x="548675" y="603500"/>
            <a:ext cx="7923900" cy="667500"/>
          </a:xfrm>
          <a:prstGeom prst="rect">
            <a:avLst/>
          </a:prstGeom>
          <a:noFill/>
          <a:ln>
            <a:noFill/>
          </a:ln>
        </p:spPr>
        <p:txBody>
          <a:bodyPr anchorCtr="0" anchor="ctr" bIns="0" lIns="0" spcFirstLastPara="1" rIns="0" wrap="square" tIns="0">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60" name="Google Shape;60;g35efee26cb9_0_66"/>
          <p:cNvSpPr txBox="1"/>
          <p:nvPr>
            <p:ph idx="1" type="body"/>
          </p:nvPr>
        </p:nvSpPr>
        <p:spPr>
          <a:xfrm>
            <a:off x="3895344" y="1408176"/>
            <a:ext cx="4782300" cy="3090600"/>
          </a:xfrm>
          <a:prstGeom prst="rect">
            <a:avLst/>
          </a:prstGeom>
          <a:noFill/>
          <a:ln>
            <a:noFill/>
          </a:ln>
        </p:spPr>
        <p:txBody>
          <a:bodyPr anchorCtr="0" anchor="ctr" bIns="0" lIns="0" spcFirstLastPara="1" rIns="0" wrap="square" tIns="0">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cxnSp>
        <p:nvCxnSpPr>
          <p:cNvPr id="61" name="Google Shape;61;g35efee26cb9_0_66"/>
          <p:cNvCxnSpPr/>
          <p:nvPr/>
        </p:nvCxnSpPr>
        <p:spPr>
          <a:xfrm>
            <a:off x="544200" y="451125"/>
            <a:ext cx="1059900" cy="0"/>
          </a:xfrm>
          <a:prstGeom prst="straightConnector1">
            <a:avLst/>
          </a:prstGeom>
          <a:noFill/>
          <a:ln cap="flat" cmpd="sng" w="9525">
            <a:solidFill>
              <a:srgbClr val="595959"/>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2" name="Shape 12"/>
        <p:cNvGrpSpPr/>
        <p:nvPr/>
      </p:nvGrpSpPr>
      <p:grpSpPr>
        <a:xfrm>
          <a:off x="0" y="0"/>
          <a:ext cx="0" cy="0"/>
          <a:chOff x="0" y="0"/>
          <a:chExt cx="0" cy="0"/>
        </a:xfrm>
      </p:grpSpPr>
      <p:pic>
        <p:nvPicPr>
          <p:cNvPr descr="preencoded.png" id="13" name="Google Shape;13;p2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4" name="Google Shape;14;p26"/>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5" name="Shape 15"/>
        <p:cNvGrpSpPr/>
        <p:nvPr/>
      </p:nvGrpSpPr>
      <p:grpSpPr>
        <a:xfrm>
          <a:off x="0" y="0"/>
          <a:ext cx="0" cy="0"/>
          <a:chOff x="0" y="0"/>
          <a:chExt cx="0" cy="0"/>
        </a:xfrm>
      </p:grpSpPr>
      <p:pic>
        <p:nvPicPr>
          <p:cNvPr descr="preencoded.png" id="16" name="Google Shape;16;p27"/>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7" name="Google Shape;17;p27"/>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18" name="Shape 18"/>
        <p:cNvGrpSpPr/>
        <p:nvPr/>
      </p:nvGrpSpPr>
      <p:grpSpPr>
        <a:xfrm>
          <a:off x="0" y="0"/>
          <a:ext cx="0" cy="0"/>
          <a:chOff x="0" y="0"/>
          <a:chExt cx="0" cy="0"/>
        </a:xfrm>
      </p:grpSpPr>
      <p:pic>
        <p:nvPicPr>
          <p:cNvPr descr="preencoded.png" id="19" name="Google Shape;19;p28"/>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0" name="Google Shape;20;p28"/>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1" name="Shape 21"/>
        <p:cNvGrpSpPr/>
        <p:nvPr/>
      </p:nvGrpSpPr>
      <p:grpSpPr>
        <a:xfrm>
          <a:off x="0" y="0"/>
          <a:ext cx="0" cy="0"/>
          <a:chOff x="0" y="0"/>
          <a:chExt cx="0" cy="0"/>
        </a:xfrm>
      </p:grpSpPr>
      <p:pic>
        <p:nvPicPr>
          <p:cNvPr descr="preencoded.png" id="22" name="Google Shape;22;p29"/>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3" name="Google Shape;23;p29"/>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24" name="Shape 24"/>
        <p:cNvGrpSpPr/>
        <p:nvPr/>
      </p:nvGrpSpPr>
      <p:grpSpPr>
        <a:xfrm>
          <a:off x="0" y="0"/>
          <a:ext cx="0" cy="0"/>
          <a:chOff x="0" y="0"/>
          <a:chExt cx="0" cy="0"/>
        </a:xfrm>
      </p:grpSpPr>
      <p:pic>
        <p:nvPicPr>
          <p:cNvPr descr="preencoded.png" id="25" name="Google Shape;25;p30"/>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6" name="Google Shape;26;p30"/>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27" name="Shape 27"/>
        <p:cNvGrpSpPr/>
        <p:nvPr/>
      </p:nvGrpSpPr>
      <p:grpSpPr>
        <a:xfrm>
          <a:off x="0" y="0"/>
          <a:ext cx="0" cy="0"/>
          <a:chOff x="0" y="0"/>
          <a:chExt cx="0" cy="0"/>
        </a:xfrm>
      </p:grpSpPr>
      <p:pic>
        <p:nvPicPr>
          <p:cNvPr descr="preencoded.png" id="28" name="Google Shape;28;p31"/>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9" name="Google Shape;29;p31"/>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0" name="Shape 30"/>
        <p:cNvGrpSpPr/>
        <p:nvPr/>
      </p:nvGrpSpPr>
      <p:grpSpPr>
        <a:xfrm>
          <a:off x="0" y="0"/>
          <a:ext cx="0" cy="0"/>
          <a:chOff x="0" y="0"/>
          <a:chExt cx="0" cy="0"/>
        </a:xfrm>
      </p:grpSpPr>
      <p:pic>
        <p:nvPicPr>
          <p:cNvPr descr="preencoded.png" id="31" name="Google Shape;31;p3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2" name="Google Shape;32;p32"/>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 name="Google Shape;33;p32"/>
          <p:cNvPicPr preferRelativeResize="0"/>
          <p:nvPr/>
        </p:nvPicPr>
        <p:blipFill rotWithShape="1">
          <a:blip r:embed="rId3">
            <a:alphaModFix/>
          </a:blip>
          <a:srcRect b="0" l="0" r="0" t="0"/>
          <a:stretch/>
        </p:blipFill>
        <p:spPr>
          <a:xfrm>
            <a:off x="12787677" y="277215"/>
            <a:ext cx="1474126" cy="109660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34" name="Shape 34"/>
        <p:cNvGrpSpPr/>
        <p:nvPr/>
      </p:nvGrpSpPr>
      <p:grpSpPr>
        <a:xfrm>
          <a:off x="0" y="0"/>
          <a:ext cx="0" cy="0"/>
          <a:chOff x="0" y="0"/>
          <a:chExt cx="0" cy="0"/>
        </a:xfrm>
      </p:grpSpPr>
      <p:pic>
        <p:nvPicPr>
          <p:cNvPr descr="preencoded.png" id="35" name="Google Shape;35;p3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6" name="Google Shape;36;p33"/>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 name="Google Shape;37;p33"/>
          <p:cNvPicPr preferRelativeResize="0"/>
          <p:nvPr/>
        </p:nvPicPr>
        <p:blipFill rotWithShape="1">
          <a:blip r:embed="rId3">
            <a:alphaModFix/>
          </a:blip>
          <a:srcRect b="0" l="0" r="0" t="0"/>
          <a:stretch/>
        </p:blipFill>
        <p:spPr>
          <a:xfrm>
            <a:off x="12787677" y="277215"/>
            <a:ext cx="1474126" cy="109660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8.png"/><Relationship Id="rId7"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1" Type="http://schemas.openxmlformats.org/officeDocument/2006/relationships/hyperlink" Target="https://www.pewresearch.org/internet/fact-sheet/internet-broadband/" TargetMode="External"/><Relationship Id="rId10" Type="http://schemas.openxmlformats.org/officeDocument/2006/relationships/hyperlink" Target="https://www.pewresearch.org/internet/fact-sheet/internet-broadband/" TargetMode="External"/><Relationship Id="rId13" Type="http://schemas.openxmlformats.org/officeDocument/2006/relationships/hyperlink" Target="https://www.urban.org/research/publication/experiences-snap-participants" TargetMode="External"/><Relationship Id="rId12" Type="http://schemas.openxmlformats.org/officeDocument/2006/relationships/hyperlink" Target="https://www.pewresearch.org/internet/fact-sheet/internet-broadband/" TargetMode="External"/><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hyperlink" Target="https://www.ers.usda.gov/topics/food-nutrition-assistance/food-access/" TargetMode="External"/><Relationship Id="rId4" Type="http://schemas.openxmlformats.org/officeDocument/2006/relationships/hyperlink" Target="https://www.feedingamerica.org/hunger-in-america/impact-of-hunger" TargetMode="External"/><Relationship Id="rId9" Type="http://schemas.openxmlformats.org/officeDocument/2006/relationships/hyperlink" Target="https://nap.nationalacademies.org/catalog/25352" TargetMode="External"/><Relationship Id="rId15" Type="http://schemas.openxmlformats.org/officeDocument/2006/relationships/hyperlink" Target="https://www.cbpp.org/research/food-assistance" TargetMode="External"/><Relationship Id="rId14" Type="http://schemas.openxmlformats.org/officeDocument/2006/relationships/hyperlink" Target="https://bsky.app/intent/compose?text=SNAP%20also%20plays%20an%20important%20role%20in%20supplementing%20workers%E2%80%99%20low%20or%20fluctuating%20wages%20or%20helping%20them%20during%20periods%20of%20unemployment.%20https%3A%2F%2Fwww.cbpp.org%2Fresearch%2Ffood-assistance%2Fsnap-provides-critical-benefits-to-workers-and-their-families&amp;text=" TargetMode="External"/><Relationship Id="rId17" Type="http://schemas.openxmlformats.org/officeDocument/2006/relationships/hyperlink" Target="https://www.cbpp.org/research/food-assistance" TargetMode="External"/><Relationship Id="rId16" Type="http://schemas.openxmlformats.org/officeDocument/2006/relationships/hyperlink" Target="https://www.cbpp.org/research/food-assistance" TargetMode="External"/><Relationship Id="rId5" Type="http://schemas.openxmlformats.org/officeDocument/2006/relationships/hyperlink" Target="https://www.feedingamerica.org/hunger-in-america/impact-of-hunger" TargetMode="External"/><Relationship Id="rId6" Type="http://schemas.openxmlformats.org/officeDocument/2006/relationships/hyperlink" Target="https://www.feedingamerica.org/hunger-in-america/impact-of-hunger" TargetMode="External"/><Relationship Id="rId7" Type="http://schemas.openxmlformats.org/officeDocument/2006/relationships/hyperlink" Target="https://nap.nationalacademies.org/catalog/25352" TargetMode="External"/><Relationship Id="rId8" Type="http://schemas.openxmlformats.org/officeDocument/2006/relationships/hyperlink" Target="https://nap.nationalacademies.org/catalog/25352"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8.png"/><Relationship Id="rId7"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2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
          <p:cNvSpPr/>
          <p:nvPr/>
        </p:nvSpPr>
        <p:spPr>
          <a:xfrm>
            <a:off x="-32625" y="6182400"/>
            <a:ext cx="14663100" cy="2047200"/>
          </a:xfrm>
          <a:prstGeom prst="rect">
            <a:avLst/>
          </a:prstGeom>
          <a:solidFill>
            <a:srgbClr val="C0C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 name="Google Shape;68;p1"/>
          <p:cNvSpPr/>
          <p:nvPr/>
        </p:nvSpPr>
        <p:spPr>
          <a:xfrm>
            <a:off x="245500" y="-138025"/>
            <a:ext cx="4134000" cy="1645800"/>
          </a:xfrm>
          <a:prstGeom prst="rect">
            <a:avLst/>
          </a:prstGeom>
          <a:noFill/>
          <a:ln>
            <a:noFill/>
          </a:ln>
        </p:spPr>
        <p:txBody>
          <a:bodyPr anchorCtr="0" anchor="t" bIns="45700" lIns="91425" spcFirstLastPara="1" rIns="91425" wrap="square" tIns="45700">
            <a:spAutoFit/>
          </a:bodyPr>
          <a:lstStyle/>
          <a:p>
            <a:pPr indent="0" lvl="0" marL="0" marR="0" rtl="0" algn="l">
              <a:lnSpc>
                <a:spcPct val="229166"/>
              </a:lnSpc>
              <a:spcBef>
                <a:spcPts val="0"/>
              </a:spcBef>
              <a:spcAft>
                <a:spcPts val="0"/>
              </a:spcAft>
              <a:buClr>
                <a:schemeClr val="lt1"/>
              </a:buClr>
              <a:buSzPts val="2400"/>
              <a:buFont typeface="Century Gothic"/>
              <a:buNone/>
            </a:pPr>
            <a:r>
              <a:t/>
            </a:r>
            <a:endParaRPr b="1" sz="4600">
              <a:solidFill>
                <a:schemeClr val="lt1"/>
              </a:solidFill>
              <a:latin typeface="Century Gothic"/>
              <a:ea typeface="Century Gothic"/>
              <a:cs typeface="Century Gothic"/>
              <a:sym typeface="Century Gothic"/>
            </a:endParaRPr>
          </a:p>
          <a:p>
            <a:pPr indent="0" lvl="0" marL="0" marR="0" rtl="0" algn="l">
              <a:lnSpc>
                <a:spcPct val="229166"/>
              </a:lnSpc>
              <a:spcBef>
                <a:spcPts val="0"/>
              </a:spcBef>
              <a:spcAft>
                <a:spcPts val="0"/>
              </a:spcAft>
              <a:buClr>
                <a:schemeClr val="lt1"/>
              </a:buClr>
              <a:buSzPts val="2400"/>
              <a:buFont typeface="Century Gothic"/>
              <a:buNone/>
            </a:pPr>
            <a:r>
              <a:t/>
            </a:r>
            <a:endParaRPr b="1" sz="4600">
              <a:solidFill>
                <a:schemeClr val="lt1"/>
              </a:solidFill>
              <a:latin typeface="Century Gothic"/>
              <a:ea typeface="Century Gothic"/>
              <a:cs typeface="Century Gothic"/>
              <a:sym typeface="Century Gothic"/>
            </a:endParaRPr>
          </a:p>
        </p:txBody>
      </p:sp>
      <p:cxnSp>
        <p:nvCxnSpPr>
          <p:cNvPr id="69" name="Google Shape;69;p1"/>
          <p:cNvCxnSpPr/>
          <p:nvPr/>
        </p:nvCxnSpPr>
        <p:spPr>
          <a:xfrm>
            <a:off x="413681" y="1109437"/>
            <a:ext cx="3890100" cy="0"/>
          </a:xfrm>
          <a:prstGeom prst="straightConnector1">
            <a:avLst/>
          </a:prstGeom>
          <a:noFill/>
          <a:ln cap="flat" cmpd="sng" w="19050">
            <a:solidFill>
              <a:schemeClr val="lt1"/>
            </a:solidFill>
            <a:prstDash val="solid"/>
            <a:miter lim="800000"/>
            <a:headEnd len="sm" w="sm" type="none"/>
            <a:tailEnd len="sm" w="sm" type="none"/>
          </a:ln>
        </p:spPr>
      </p:cxnSp>
      <p:sp>
        <p:nvSpPr>
          <p:cNvPr id="70" name="Google Shape;70;p1"/>
          <p:cNvSpPr txBox="1"/>
          <p:nvPr/>
        </p:nvSpPr>
        <p:spPr>
          <a:xfrm>
            <a:off x="10043299" y="2057875"/>
            <a:ext cx="4407600" cy="3731100"/>
          </a:xfrm>
          <a:prstGeom prst="rect">
            <a:avLst/>
          </a:prstGeom>
          <a:noFill/>
          <a:ln>
            <a:noFill/>
          </a:ln>
        </p:spPr>
        <p:txBody>
          <a:bodyPr anchorCtr="0" anchor="t" bIns="45700" lIns="91425" spcFirstLastPara="1" rIns="91425" wrap="square" tIns="45700">
            <a:spAutoFit/>
          </a:bodyPr>
          <a:lstStyle/>
          <a:p>
            <a:pPr indent="0" lvl="0" marL="0" marR="0" rtl="0" algn="r">
              <a:lnSpc>
                <a:spcPct val="125000"/>
              </a:lnSpc>
              <a:spcBef>
                <a:spcPts val="0"/>
              </a:spcBef>
              <a:spcAft>
                <a:spcPts val="0"/>
              </a:spcAft>
              <a:buNone/>
            </a:pPr>
            <a:r>
              <a:rPr lang="en-US" sz="3940">
                <a:solidFill>
                  <a:schemeClr val="dk1"/>
                </a:solidFill>
                <a:latin typeface="Century Gothic"/>
                <a:ea typeface="Century Gothic"/>
                <a:cs typeface="Century Gothic"/>
                <a:sym typeface="Century Gothic"/>
              </a:rPr>
              <a:t>Terry </a:t>
            </a:r>
            <a:r>
              <a:rPr lang="en-US" sz="3940">
                <a:solidFill>
                  <a:schemeClr val="dk1"/>
                </a:solidFill>
                <a:latin typeface="Century Gothic"/>
                <a:ea typeface="Century Gothic"/>
                <a:cs typeface="Century Gothic"/>
                <a:sym typeface="Century Gothic"/>
              </a:rPr>
              <a:t>Fei</a:t>
            </a:r>
            <a:endParaRPr sz="3940">
              <a:solidFill>
                <a:schemeClr val="dk1"/>
              </a:solidFill>
              <a:latin typeface="Century Gothic"/>
              <a:ea typeface="Century Gothic"/>
              <a:cs typeface="Century Gothic"/>
              <a:sym typeface="Century Gothic"/>
            </a:endParaRPr>
          </a:p>
          <a:p>
            <a:pPr indent="0" lvl="0" marL="0" marR="0" rtl="0" algn="r">
              <a:lnSpc>
                <a:spcPct val="125000"/>
              </a:lnSpc>
              <a:spcBef>
                <a:spcPts val="0"/>
              </a:spcBef>
              <a:spcAft>
                <a:spcPts val="0"/>
              </a:spcAft>
              <a:buNone/>
            </a:pPr>
            <a:r>
              <a:rPr lang="en-US" sz="3940">
                <a:solidFill>
                  <a:schemeClr val="dk1"/>
                </a:solidFill>
                <a:latin typeface="Century Gothic"/>
                <a:ea typeface="Century Gothic"/>
                <a:cs typeface="Century Gothic"/>
                <a:sym typeface="Century Gothic"/>
              </a:rPr>
              <a:t>Selina Fung</a:t>
            </a:r>
            <a:endParaRPr sz="3940">
              <a:solidFill>
                <a:schemeClr val="dk1"/>
              </a:solidFill>
              <a:latin typeface="Century Gothic"/>
              <a:ea typeface="Century Gothic"/>
              <a:cs typeface="Century Gothic"/>
              <a:sym typeface="Century Gothic"/>
            </a:endParaRPr>
          </a:p>
          <a:p>
            <a:pPr indent="0" lvl="0" marL="0" marR="0" rtl="0" algn="r">
              <a:lnSpc>
                <a:spcPct val="125000"/>
              </a:lnSpc>
              <a:spcBef>
                <a:spcPts val="0"/>
              </a:spcBef>
              <a:spcAft>
                <a:spcPts val="0"/>
              </a:spcAft>
              <a:buNone/>
            </a:pPr>
            <a:r>
              <a:rPr lang="en-US" sz="3940">
                <a:solidFill>
                  <a:schemeClr val="dk1"/>
                </a:solidFill>
                <a:latin typeface="Century Gothic"/>
                <a:ea typeface="Century Gothic"/>
                <a:cs typeface="Century Gothic"/>
                <a:sym typeface="Century Gothic"/>
              </a:rPr>
              <a:t>Maureen Naff</a:t>
            </a:r>
            <a:endParaRPr sz="3940">
              <a:solidFill>
                <a:schemeClr val="dk1"/>
              </a:solidFill>
              <a:latin typeface="Century Gothic"/>
              <a:ea typeface="Century Gothic"/>
              <a:cs typeface="Century Gothic"/>
              <a:sym typeface="Century Gothic"/>
            </a:endParaRPr>
          </a:p>
          <a:p>
            <a:pPr indent="0" lvl="0" marL="0" marR="0" rtl="0" algn="r">
              <a:lnSpc>
                <a:spcPct val="125000"/>
              </a:lnSpc>
              <a:spcBef>
                <a:spcPts val="0"/>
              </a:spcBef>
              <a:spcAft>
                <a:spcPts val="0"/>
              </a:spcAft>
              <a:buNone/>
            </a:pPr>
            <a:r>
              <a:rPr lang="en-US" sz="3940">
                <a:solidFill>
                  <a:schemeClr val="dk1"/>
                </a:solidFill>
                <a:latin typeface="Century Gothic"/>
                <a:ea typeface="Century Gothic"/>
                <a:cs typeface="Century Gothic"/>
                <a:sym typeface="Century Gothic"/>
              </a:rPr>
              <a:t>Bhavin Goswami</a:t>
            </a:r>
            <a:endParaRPr sz="3940">
              <a:solidFill>
                <a:schemeClr val="dk1"/>
              </a:solidFill>
              <a:latin typeface="Century Gothic"/>
              <a:ea typeface="Century Gothic"/>
              <a:cs typeface="Century Gothic"/>
              <a:sym typeface="Century Gothic"/>
            </a:endParaRPr>
          </a:p>
          <a:p>
            <a:pPr indent="0" lvl="0" marL="0" marR="0" rtl="0" algn="r">
              <a:lnSpc>
                <a:spcPct val="125000"/>
              </a:lnSpc>
              <a:spcBef>
                <a:spcPts val="0"/>
              </a:spcBef>
              <a:spcAft>
                <a:spcPts val="0"/>
              </a:spcAft>
              <a:buNone/>
            </a:pPr>
            <a:r>
              <a:rPr lang="en-US" sz="3940">
                <a:solidFill>
                  <a:schemeClr val="dk1"/>
                </a:solidFill>
                <a:latin typeface="Century Gothic"/>
                <a:ea typeface="Century Gothic"/>
                <a:cs typeface="Century Gothic"/>
                <a:sym typeface="Century Gothic"/>
              </a:rPr>
              <a:t>Will Liu</a:t>
            </a:r>
            <a:endParaRPr sz="3940">
              <a:solidFill>
                <a:schemeClr val="dk1"/>
              </a:solidFill>
              <a:latin typeface="Century Gothic"/>
              <a:ea typeface="Century Gothic"/>
              <a:cs typeface="Century Gothic"/>
              <a:sym typeface="Century Gothic"/>
            </a:endParaRPr>
          </a:p>
        </p:txBody>
      </p:sp>
      <p:pic>
        <p:nvPicPr>
          <p:cNvPr id="71" name="Google Shape;71;p1"/>
          <p:cNvPicPr preferRelativeResize="0"/>
          <p:nvPr/>
        </p:nvPicPr>
        <p:blipFill>
          <a:blip r:embed="rId3">
            <a:alphaModFix/>
          </a:blip>
          <a:stretch>
            <a:fillRect/>
          </a:stretch>
        </p:blipFill>
        <p:spPr>
          <a:xfrm>
            <a:off x="-1" y="0"/>
            <a:ext cx="8705499" cy="4411100"/>
          </a:xfrm>
          <a:prstGeom prst="rect">
            <a:avLst/>
          </a:prstGeom>
          <a:noFill/>
          <a:ln>
            <a:noFill/>
          </a:ln>
        </p:spPr>
      </p:pic>
      <p:sp>
        <p:nvSpPr>
          <p:cNvPr id="72" name="Google Shape;72;p1"/>
          <p:cNvSpPr txBox="1"/>
          <p:nvPr/>
        </p:nvSpPr>
        <p:spPr>
          <a:xfrm>
            <a:off x="32663" y="4639700"/>
            <a:ext cx="9292200" cy="2047200"/>
          </a:xfrm>
          <a:prstGeom prst="rect">
            <a:avLst/>
          </a:prstGeom>
          <a:noFill/>
          <a:ln>
            <a:noFill/>
          </a:ln>
        </p:spPr>
        <p:txBody>
          <a:bodyPr anchorCtr="0" anchor="t" bIns="91425" lIns="91425" spcFirstLastPara="1" rIns="91425" wrap="square" tIns="91425">
            <a:spAutoFit/>
          </a:bodyPr>
          <a:lstStyle/>
          <a:p>
            <a:pPr indent="0" lvl="0" marL="0" rtl="0" algn="l">
              <a:spcBef>
                <a:spcPts val="100"/>
              </a:spcBef>
              <a:spcAft>
                <a:spcPts val="100"/>
              </a:spcAft>
              <a:buClr>
                <a:schemeClr val="dk1"/>
              </a:buClr>
              <a:buSzPts val="1100"/>
              <a:buFont typeface="Arial"/>
              <a:buNone/>
            </a:pPr>
            <a:r>
              <a:rPr b="1" i="1" lang="en-US" sz="3900">
                <a:solidFill>
                  <a:schemeClr val="dk1"/>
                </a:solidFill>
              </a:rPr>
              <a:t>AI for equitable and personalized nutrition in diverse US communities</a:t>
            </a:r>
            <a:br>
              <a:rPr b="1" i="1" lang="en-US" sz="3900">
                <a:solidFill>
                  <a:schemeClr val="dk1"/>
                </a:solidFill>
              </a:rPr>
            </a:br>
            <a:endParaRPr sz="4300"/>
          </a:p>
        </p:txBody>
      </p:sp>
      <p:sp>
        <p:nvSpPr>
          <p:cNvPr id="73" name="Google Shape;73;p1"/>
          <p:cNvSpPr txBox="1"/>
          <p:nvPr/>
        </p:nvSpPr>
        <p:spPr>
          <a:xfrm>
            <a:off x="-2923900" y="1308475"/>
            <a:ext cx="1466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4" name="Google Shape;74;p1"/>
          <p:cNvSpPr txBox="1"/>
          <p:nvPr/>
        </p:nvSpPr>
        <p:spPr>
          <a:xfrm>
            <a:off x="9705875" y="108925"/>
            <a:ext cx="4687500" cy="2047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US" sz="5900"/>
              <a:t>SnapRoot</a:t>
            </a:r>
            <a:endParaRPr b="1" sz="5900"/>
          </a:p>
          <a:p>
            <a:pPr indent="0" lvl="0" marL="0" rtl="0" algn="r">
              <a:spcBef>
                <a:spcPts val="0"/>
              </a:spcBef>
              <a:spcAft>
                <a:spcPts val="0"/>
              </a:spcAft>
              <a:buNone/>
            </a:pPr>
            <a:r>
              <a:t/>
            </a:r>
            <a:endParaRPr sz="6200"/>
          </a:p>
        </p:txBody>
      </p:sp>
      <p:pic>
        <p:nvPicPr>
          <p:cNvPr id="75" name="Google Shape;75;p1"/>
          <p:cNvPicPr preferRelativeResize="0"/>
          <p:nvPr/>
        </p:nvPicPr>
        <p:blipFill>
          <a:blip r:embed="rId4">
            <a:alphaModFix/>
          </a:blip>
          <a:stretch>
            <a:fillRect/>
          </a:stretch>
        </p:blipFill>
        <p:spPr>
          <a:xfrm>
            <a:off x="127525" y="6458300"/>
            <a:ext cx="14342799" cy="1645800"/>
          </a:xfrm>
          <a:prstGeom prst="rect">
            <a:avLst/>
          </a:prstGeom>
          <a:noFill/>
          <a:ln>
            <a:noFill/>
          </a:ln>
        </p:spPr>
      </p:pic>
    </p:spTree>
  </p:cSld>
  <p:clrMapOvr>
    <a:masterClrMapping/>
  </p:clrMapOvr>
  <mc:AlternateContent>
    <mc:Choice Requires="p14">
      <p:transition spd="slow" p14:dur="4000">
        <p14:vortex dir="r"/>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descr="A purple and blue sound waves&#10;&#10;AI-generated content may be incorrect." id="147" name="Google Shape;147;g35f2ce6565a_1_34"/>
          <p:cNvPicPr preferRelativeResize="0"/>
          <p:nvPr/>
        </p:nvPicPr>
        <p:blipFill rotWithShape="1">
          <a:blip r:embed="rId3">
            <a:alphaModFix/>
          </a:blip>
          <a:srcRect b="28696" l="596" r="0" t="35664"/>
          <a:stretch/>
        </p:blipFill>
        <p:spPr>
          <a:xfrm>
            <a:off x="0" y="0"/>
            <a:ext cx="14630399" cy="1583401"/>
          </a:xfrm>
          <a:prstGeom prst="rect">
            <a:avLst/>
          </a:prstGeom>
          <a:noFill/>
          <a:ln>
            <a:noFill/>
          </a:ln>
        </p:spPr>
      </p:pic>
      <p:sp>
        <p:nvSpPr>
          <p:cNvPr id="148" name="Google Shape;148;g35f2ce6565a_1_34"/>
          <p:cNvSpPr/>
          <p:nvPr/>
        </p:nvSpPr>
        <p:spPr>
          <a:xfrm>
            <a:off x="609124" y="701687"/>
            <a:ext cx="6750600" cy="704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chemeClr val="lt1"/>
              </a:buClr>
              <a:buSzPts val="4400"/>
              <a:buFont typeface="Century Gothic"/>
              <a:buNone/>
            </a:pPr>
            <a:r>
              <a:rPr b="1" lang="en-US" sz="4400">
                <a:solidFill>
                  <a:schemeClr val="lt1"/>
                </a:solidFill>
                <a:latin typeface="Century Gothic"/>
                <a:ea typeface="Century Gothic"/>
                <a:cs typeface="Century Gothic"/>
                <a:sym typeface="Century Gothic"/>
              </a:rPr>
              <a:t>SnapRoot - Why</a:t>
            </a:r>
            <a:endParaRPr b="1" sz="4400">
              <a:solidFill>
                <a:schemeClr val="lt1"/>
              </a:solidFill>
              <a:latin typeface="Century Gothic"/>
              <a:ea typeface="Century Gothic"/>
              <a:cs typeface="Century Gothic"/>
              <a:sym typeface="Century Gothic"/>
            </a:endParaRPr>
          </a:p>
        </p:txBody>
      </p:sp>
      <p:sp>
        <p:nvSpPr>
          <p:cNvPr id="149" name="Google Shape;149;g35f2ce6565a_1_34"/>
          <p:cNvSpPr txBox="1"/>
          <p:nvPr/>
        </p:nvSpPr>
        <p:spPr>
          <a:xfrm>
            <a:off x="1354200" y="2022575"/>
            <a:ext cx="12365400" cy="570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n-US" sz="3700">
                <a:solidFill>
                  <a:schemeClr val="dk1"/>
                </a:solidFill>
              </a:rPr>
              <a:t>WHY: Understand – Nutrition Guidance</a:t>
            </a:r>
            <a:endParaRPr b="1" sz="3700">
              <a:solidFill>
                <a:schemeClr val="dk1"/>
              </a:solidFill>
            </a:endParaRPr>
          </a:p>
          <a:p>
            <a:pPr indent="-419100" lvl="0" marL="457200" rtl="0" algn="l">
              <a:lnSpc>
                <a:spcPct val="115000"/>
              </a:lnSpc>
              <a:spcBef>
                <a:spcPts val="1200"/>
              </a:spcBef>
              <a:spcAft>
                <a:spcPts val="0"/>
              </a:spcAft>
              <a:buClr>
                <a:schemeClr val="dk1"/>
              </a:buClr>
              <a:buSzPts val="3000"/>
              <a:buChar char="●"/>
            </a:pPr>
            <a:r>
              <a:rPr b="1" lang="en-US" sz="3000">
                <a:solidFill>
                  <a:schemeClr val="dk1"/>
                </a:solidFill>
              </a:rPr>
              <a:t>Daily calorie targets</a:t>
            </a:r>
            <a:r>
              <a:rPr lang="en-US" sz="3000">
                <a:solidFill>
                  <a:schemeClr val="dk1"/>
                </a:solidFill>
              </a:rPr>
              <a:t> personalized per profile</a:t>
            </a:r>
            <a:br>
              <a:rPr lang="en-US" sz="3000">
                <a:solidFill>
                  <a:schemeClr val="dk1"/>
                </a:solidFill>
              </a:rPr>
            </a:br>
            <a:endParaRPr sz="3000">
              <a:solidFill>
                <a:schemeClr val="dk1"/>
              </a:solidFill>
            </a:endParaRPr>
          </a:p>
          <a:p>
            <a:pPr indent="-419100" lvl="0" marL="457200" rtl="0" algn="l">
              <a:lnSpc>
                <a:spcPct val="115000"/>
              </a:lnSpc>
              <a:spcBef>
                <a:spcPts val="0"/>
              </a:spcBef>
              <a:spcAft>
                <a:spcPts val="0"/>
              </a:spcAft>
              <a:buClr>
                <a:schemeClr val="dk1"/>
              </a:buClr>
              <a:buSzPts val="3000"/>
              <a:buChar char="●"/>
            </a:pPr>
            <a:r>
              <a:rPr lang="en-US" sz="3000">
                <a:solidFill>
                  <a:schemeClr val="dk1"/>
                </a:solidFill>
              </a:rPr>
              <a:t>Macronutrient balance (protein, fats, carbs)</a:t>
            </a:r>
            <a:br>
              <a:rPr lang="en-US" sz="3000">
                <a:solidFill>
                  <a:schemeClr val="dk1"/>
                </a:solidFill>
              </a:rPr>
            </a:br>
            <a:endParaRPr sz="3000">
              <a:solidFill>
                <a:schemeClr val="dk1"/>
              </a:solidFill>
            </a:endParaRPr>
          </a:p>
          <a:p>
            <a:pPr indent="-419100" lvl="0" marL="457200" rtl="0" algn="l">
              <a:lnSpc>
                <a:spcPct val="115000"/>
              </a:lnSpc>
              <a:spcBef>
                <a:spcPts val="0"/>
              </a:spcBef>
              <a:spcAft>
                <a:spcPts val="0"/>
              </a:spcAft>
              <a:buClr>
                <a:schemeClr val="dk1"/>
              </a:buClr>
              <a:buSzPts val="3000"/>
              <a:buChar char="●"/>
            </a:pPr>
            <a:r>
              <a:rPr lang="en-US" sz="3000">
                <a:solidFill>
                  <a:schemeClr val="dk1"/>
                </a:solidFill>
              </a:rPr>
              <a:t>Vitamin and mineral breakdown (basic level only)</a:t>
            </a:r>
            <a:br>
              <a:rPr lang="en-US" sz="3000">
                <a:solidFill>
                  <a:schemeClr val="dk1"/>
                </a:solidFill>
              </a:rPr>
            </a:br>
            <a:endParaRPr sz="3000">
              <a:solidFill>
                <a:schemeClr val="dk1"/>
              </a:solidFill>
            </a:endParaRPr>
          </a:p>
          <a:p>
            <a:pPr indent="-419100" lvl="0" marL="457200" rtl="0" algn="l">
              <a:lnSpc>
                <a:spcPct val="115000"/>
              </a:lnSpc>
              <a:spcBef>
                <a:spcPts val="0"/>
              </a:spcBef>
              <a:spcAft>
                <a:spcPts val="0"/>
              </a:spcAft>
              <a:buClr>
                <a:schemeClr val="dk1"/>
              </a:buClr>
              <a:buSzPts val="3000"/>
              <a:buChar char="●"/>
            </a:pPr>
            <a:r>
              <a:rPr b="1" lang="en-US" sz="3000">
                <a:solidFill>
                  <a:schemeClr val="dk1"/>
                </a:solidFill>
              </a:rPr>
              <a:t>Simple Q&amp;A chatbot</a:t>
            </a:r>
            <a:r>
              <a:rPr lang="en-US" sz="3000">
                <a:solidFill>
                  <a:schemeClr val="dk1"/>
                </a:solidFill>
              </a:rPr>
              <a:t> for nutrition questions</a:t>
            </a:r>
            <a:br>
              <a:rPr lang="en-US" sz="3000">
                <a:solidFill>
                  <a:schemeClr val="dk1"/>
                </a:solidFill>
              </a:rPr>
            </a:br>
            <a:endParaRPr sz="3000">
              <a:solidFill>
                <a:schemeClr val="dk1"/>
              </a:solidFill>
            </a:endParaRPr>
          </a:p>
          <a:p>
            <a:pPr indent="-419100" lvl="0" marL="457200" rtl="0" algn="l">
              <a:lnSpc>
                <a:spcPct val="115000"/>
              </a:lnSpc>
              <a:spcBef>
                <a:spcPts val="0"/>
              </a:spcBef>
              <a:spcAft>
                <a:spcPts val="0"/>
              </a:spcAft>
              <a:buClr>
                <a:schemeClr val="dk1"/>
              </a:buClr>
              <a:buSzPts val="3000"/>
              <a:buChar char="●"/>
            </a:pPr>
            <a:r>
              <a:rPr lang="en-US" sz="3000">
                <a:solidFill>
                  <a:schemeClr val="dk1"/>
                </a:solidFill>
              </a:rPr>
              <a:t>“Better choice” nudges (e.g. swap for lower sodium)</a:t>
            </a:r>
            <a:endParaRPr b="1" sz="5500">
              <a:solidFill>
                <a:schemeClr val="dk1"/>
              </a:solidFill>
            </a:endParaRP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descr="A purple and blue sound waves&#10;&#10;AI-generated content may be incorrect." id="155" name="Google Shape;155;g35f2ce6565a_1_27"/>
          <p:cNvPicPr preferRelativeResize="0"/>
          <p:nvPr/>
        </p:nvPicPr>
        <p:blipFill rotWithShape="1">
          <a:blip r:embed="rId3">
            <a:alphaModFix/>
          </a:blip>
          <a:srcRect b="28696" l="596" r="0" t="35664"/>
          <a:stretch/>
        </p:blipFill>
        <p:spPr>
          <a:xfrm>
            <a:off x="0" y="0"/>
            <a:ext cx="14630399" cy="1583401"/>
          </a:xfrm>
          <a:prstGeom prst="rect">
            <a:avLst/>
          </a:prstGeom>
          <a:noFill/>
          <a:ln>
            <a:noFill/>
          </a:ln>
        </p:spPr>
      </p:pic>
      <p:sp>
        <p:nvSpPr>
          <p:cNvPr id="156" name="Google Shape;156;g35f2ce6565a_1_27"/>
          <p:cNvSpPr/>
          <p:nvPr/>
        </p:nvSpPr>
        <p:spPr>
          <a:xfrm>
            <a:off x="609124" y="701687"/>
            <a:ext cx="6750600" cy="704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chemeClr val="lt1"/>
              </a:buClr>
              <a:buSzPts val="4400"/>
              <a:buFont typeface="Century Gothic"/>
              <a:buNone/>
            </a:pPr>
            <a:r>
              <a:rPr b="1" lang="en-US" sz="4400">
                <a:solidFill>
                  <a:schemeClr val="lt1"/>
                </a:solidFill>
                <a:latin typeface="Century Gothic"/>
                <a:ea typeface="Century Gothic"/>
                <a:cs typeface="Century Gothic"/>
                <a:sym typeface="Century Gothic"/>
              </a:rPr>
              <a:t>SnapRoot - </a:t>
            </a:r>
            <a:r>
              <a:rPr b="1" lang="en-US" sz="4400">
                <a:solidFill>
                  <a:schemeClr val="lt1"/>
                </a:solidFill>
                <a:latin typeface="Century Gothic"/>
                <a:ea typeface="Century Gothic"/>
                <a:cs typeface="Century Gothic"/>
                <a:sym typeface="Century Gothic"/>
              </a:rPr>
              <a:t>How</a:t>
            </a:r>
            <a:endParaRPr b="1" sz="4400">
              <a:solidFill>
                <a:schemeClr val="lt1"/>
              </a:solidFill>
              <a:latin typeface="Century Gothic"/>
              <a:ea typeface="Century Gothic"/>
              <a:cs typeface="Century Gothic"/>
              <a:sym typeface="Century Gothic"/>
            </a:endParaRPr>
          </a:p>
        </p:txBody>
      </p:sp>
      <p:sp>
        <p:nvSpPr>
          <p:cNvPr id="157" name="Google Shape;157;g35f2ce6565a_1_27"/>
          <p:cNvSpPr txBox="1"/>
          <p:nvPr/>
        </p:nvSpPr>
        <p:spPr>
          <a:xfrm>
            <a:off x="1354200" y="2022575"/>
            <a:ext cx="9927900" cy="638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n-US" sz="3600">
                <a:solidFill>
                  <a:schemeClr val="dk1"/>
                </a:solidFill>
              </a:rPr>
              <a:t>HOW: Cook – Recipes &amp; Use-What-You-Have</a:t>
            </a:r>
            <a:endParaRPr b="1" sz="3600">
              <a:solidFill>
                <a:schemeClr val="dk1"/>
              </a:solidFill>
            </a:endParaRPr>
          </a:p>
          <a:p>
            <a:pPr indent="-412750" lvl="0" marL="457200" rtl="0" algn="l">
              <a:lnSpc>
                <a:spcPct val="115000"/>
              </a:lnSpc>
              <a:spcBef>
                <a:spcPts val="1200"/>
              </a:spcBef>
              <a:spcAft>
                <a:spcPts val="0"/>
              </a:spcAft>
              <a:buClr>
                <a:schemeClr val="dk1"/>
              </a:buClr>
              <a:buSzPts val="2900"/>
              <a:buChar char="●"/>
            </a:pPr>
            <a:r>
              <a:rPr b="1" lang="en-US" sz="2900">
                <a:solidFill>
                  <a:schemeClr val="dk1"/>
                </a:solidFill>
              </a:rPr>
              <a:t>Cheap, nutritious recipes</a:t>
            </a:r>
            <a:r>
              <a:rPr lang="en-US" sz="2900">
                <a:solidFill>
                  <a:schemeClr val="dk1"/>
                </a:solidFill>
              </a:rPr>
              <a:t> with prep-time and diet filters</a:t>
            </a:r>
            <a:br>
              <a:rPr lang="en-US" sz="2900">
                <a:solidFill>
                  <a:schemeClr val="dk1"/>
                </a:solidFill>
              </a:rPr>
            </a:br>
            <a:endParaRPr sz="2900">
              <a:solidFill>
                <a:schemeClr val="dk1"/>
              </a:solidFill>
            </a:endParaRPr>
          </a:p>
          <a:p>
            <a:pPr indent="-412750" lvl="0" marL="457200" rtl="0" algn="l">
              <a:lnSpc>
                <a:spcPct val="115000"/>
              </a:lnSpc>
              <a:spcBef>
                <a:spcPts val="0"/>
              </a:spcBef>
              <a:spcAft>
                <a:spcPts val="0"/>
              </a:spcAft>
              <a:buClr>
                <a:schemeClr val="dk1"/>
              </a:buClr>
              <a:buSzPts val="2900"/>
              <a:buChar char="●"/>
            </a:pPr>
            <a:r>
              <a:rPr lang="en-US" sz="2900">
                <a:solidFill>
                  <a:schemeClr val="dk1"/>
                </a:solidFill>
              </a:rPr>
              <a:t>“Cook with what’s in your pantry” feature</a:t>
            </a:r>
            <a:br>
              <a:rPr lang="en-US" sz="2900">
                <a:solidFill>
                  <a:schemeClr val="dk1"/>
                </a:solidFill>
              </a:rPr>
            </a:br>
            <a:endParaRPr sz="2900">
              <a:solidFill>
                <a:schemeClr val="dk1"/>
              </a:solidFill>
            </a:endParaRPr>
          </a:p>
          <a:p>
            <a:pPr indent="-412750" lvl="0" marL="457200" rtl="0" algn="l">
              <a:lnSpc>
                <a:spcPct val="115000"/>
              </a:lnSpc>
              <a:spcBef>
                <a:spcPts val="0"/>
              </a:spcBef>
              <a:spcAft>
                <a:spcPts val="0"/>
              </a:spcAft>
              <a:buClr>
                <a:schemeClr val="dk1"/>
              </a:buClr>
              <a:buSzPts val="2900"/>
              <a:buChar char="●"/>
            </a:pPr>
            <a:r>
              <a:rPr lang="en-US" sz="2900">
                <a:solidFill>
                  <a:schemeClr val="dk1"/>
                </a:solidFill>
              </a:rPr>
              <a:t>Quick meal suggestions by ingredient</a:t>
            </a:r>
            <a:br>
              <a:rPr lang="en-US" sz="2900">
                <a:solidFill>
                  <a:schemeClr val="dk1"/>
                </a:solidFill>
              </a:rPr>
            </a:br>
            <a:endParaRPr sz="2900">
              <a:solidFill>
                <a:schemeClr val="dk1"/>
              </a:solidFill>
            </a:endParaRPr>
          </a:p>
          <a:p>
            <a:pPr indent="-412750" lvl="0" marL="457200" rtl="0" algn="l">
              <a:lnSpc>
                <a:spcPct val="115000"/>
              </a:lnSpc>
              <a:spcBef>
                <a:spcPts val="0"/>
              </a:spcBef>
              <a:spcAft>
                <a:spcPts val="0"/>
              </a:spcAft>
              <a:buClr>
                <a:schemeClr val="dk1"/>
              </a:buClr>
              <a:buSzPts val="2900"/>
              <a:buChar char="●"/>
            </a:pPr>
            <a:r>
              <a:rPr lang="en-US" sz="2900">
                <a:solidFill>
                  <a:schemeClr val="dk1"/>
                </a:solidFill>
              </a:rPr>
              <a:t>Save recipes to auto-generate shopping list</a:t>
            </a:r>
            <a:br>
              <a:rPr lang="en-US" sz="2900">
                <a:solidFill>
                  <a:schemeClr val="dk1"/>
                </a:solidFill>
              </a:rPr>
            </a:br>
            <a:endParaRPr sz="2900">
              <a:solidFill>
                <a:schemeClr val="dk1"/>
              </a:solidFill>
            </a:endParaRPr>
          </a:p>
          <a:p>
            <a:pPr indent="-412750" lvl="0" marL="457200" rtl="0" algn="l">
              <a:lnSpc>
                <a:spcPct val="115000"/>
              </a:lnSpc>
              <a:spcBef>
                <a:spcPts val="0"/>
              </a:spcBef>
              <a:spcAft>
                <a:spcPts val="0"/>
              </a:spcAft>
              <a:buClr>
                <a:schemeClr val="dk1"/>
              </a:buClr>
              <a:buSzPts val="2900"/>
              <a:buChar char="●"/>
            </a:pPr>
            <a:r>
              <a:rPr lang="en-US" sz="2900">
                <a:solidFill>
                  <a:schemeClr val="dk1"/>
                </a:solidFill>
              </a:rPr>
              <a:t>“Prep level” tags (microwave-only, no-cook, one-pan)</a:t>
            </a:r>
            <a:br>
              <a:rPr lang="en-US" sz="2900">
                <a:solidFill>
                  <a:schemeClr val="dk1"/>
                </a:solidFill>
              </a:rPr>
            </a:br>
            <a:endParaRPr b="1" sz="5100">
              <a:solidFill>
                <a:schemeClr val="dk1"/>
              </a:solidFill>
            </a:endParaRP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35f2ce6565a_1_14"/>
          <p:cNvSpPr txBox="1"/>
          <p:nvPr>
            <p:ph type="title"/>
          </p:nvPr>
        </p:nvSpPr>
        <p:spPr>
          <a:xfrm>
            <a:off x="3520475" y="2628225"/>
            <a:ext cx="6390000" cy="2137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9000"/>
              <a:t>Appendix</a:t>
            </a:r>
            <a:endParaRPr sz="9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g35efee26cb9_0_438"/>
          <p:cNvPicPr preferRelativeResize="0"/>
          <p:nvPr/>
        </p:nvPicPr>
        <p:blipFill>
          <a:blip r:embed="rId3">
            <a:alphaModFix/>
          </a:blip>
          <a:stretch>
            <a:fillRect/>
          </a:stretch>
        </p:blipFill>
        <p:spPr>
          <a:xfrm>
            <a:off x="2053325" y="2770425"/>
            <a:ext cx="1771650" cy="1905000"/>
          </a:xfrm>
          <a:prstGeom prst="rect">
            <a:avLst/>
          </a:prstGeom>
          <a:noFill/>
          <a:ln>
            <a:noFill/>
          </a:ln>
        </p:spPr>
      </p:pic>
      <p:pic>
        <p:nvPicPr>
          <p:cNvPr id="166" name="Google Shape;166;g35efee26cb9_0_438"/>
          <p:cNvPicPr preferRelativeResize="0"/>
          <p:nvPr/>
        </p:nvPicPr>
        <p:blipFill>
          <a:blip r:embed="rId4">
            <a:alphaModFix/>
          </a:blip>
          <a:stretch>
            <a:fillRect/>
          </a:stretch>
        </p:blipFill>
        <p:spPr>
          <a:xfrm>
            <a:off x="776700" y="1228675"/>
            <a:ext cx="6226052" cy="1001550"/>
          </a:xfrm>
          <a:prstGeom prst="rect">
            <a:avLst/>
          </a:prstGeom>
          <a:noFill/>
          <a:ln>
            <a:noFill/>
          </a:ln>
        </p:spPr>
      </p:pic>
      <p:pic>
        <p:nvPicPr>
          <p:cNvPr id="167" name="Google Shape;167;g35efee26cb9_0_438"/>
          <p:cNvPicPr preferRelativeResize="0"/>
          <p:nvPr/>
        </p:nvPicPr>
        <p:blipFill>
          <a:blip r:embed="rId5">
            <a:alphaModFix/>
          </a:blip>
          <a:stretch>
            <a:fillRect/>
          </a:stretch>
        </p:blipFill>
        <p:spPr>
          <a:xfrm>
            <a:off x="4488152" y="2799000"/>
            <a:ext cx="1771650" cy="1847850"/>
          </a:xfrm>
          <a:prstGeom prst="rect">
            <a:avLst/>
          </a:prstGeom>
          <a:noFill/>
          <a:ln>
            <a:noFill/>
          </a:ln>
        </p:spPr>
      </p:pic>
      <p:pic>
        <p:nvPicPr>
          <p:cNvPr id="168" name="Google Shape;168;g35efee26cb9_0_438"/>
          <p:cNvPicPr preferRelativeResize="0"/>
          <p:nvPr/>
        </p:nvPicPr>
        <p:blipFill>
          <a:blip r:embed="rId6">
            <a:alphaModFix/>
          </a:blip>
          <a:stretch>
            <a:fillRect/>
          </a:stretch>
        </p:blipFill>
        <p:spPr>
          <a:xfrm>
            <a:off x="9201652" y="2784713"/>
            <a:ext cx="1762125" cy="1876425"/>
          </a:xfrm>
          <a:prstGeom prst="rect">
            <a:avLst/>
          </a:prstGeom>
          <a:noFill/>
          <a:ln>
            <a:noFill/>
          </a:ln>
        </p:spPr>
      </p:pic>
      <p:pic>
        <p:nvPicPr>
          <p:cNvPr id="169" name="Google Shape;169;g35efee26cb9_0_438"/>
          <p:cNvPicPr preferRelativeResize="0"/>
          <p:nvPr/>
        </p:nvPicPr>
        <p:blipFill>
          <a:blip r:embed="rId7">
            <a:alphaModFix/>
          </a:blip>
          <a:stretch>
            <a:fillRect/>
          </a:stretch>
        </p:blipFill>
        <p:spPr>
          <a:xfrm>
            <a:off x="6825852" y="2779950"/>
            <a:ext cx="1733550" cy="1885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g35f2ce6565a_1_53"/>
          <p:cNvPicPr preferRelativeResize="0"/>
          <p:nvPr/>
        </p:nvPicPr>
        <p:blipFill rotWithShape="1">
          <a:blip r:embed="rId3">
            <a:alphaModFix/>
          </a:blip>
          <a:srcRect b="0" l="0" r="0" t="9633"/>
          <a:stretch/>
        </p:blipFill>
        <p:spPr>
          <a:xfrm>
            <a:off x="2521750" y="974850"/>
            <a:ext cx="9369801" cy="7178550"/>
          </a:xfrm>
          <a:prstGeom prst="rect">
            <a:avLst/>
          </a:prstGeom>
          <a:noFill/>
          <a:ln>
            <a:noFill/>
          </a:ln>
        </p:spPr>
      </p:pic>
      <p:sp>
        <p:nvSpPr>
          <p:cNvPr id="174" name="Google Shape;174;g35f2ce6565a_1_53"/>
          <p:cNvSpPr txBox="1"/>
          <p:nvPr/>
        </p:nvSpPr>
        <p:spPr>
          <a:xfrm>
            <a:off x="2170600" y="128450"/>
            <a:ext cx="1249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5" name="Google Shape;175;g35f2ce6565a_1_53"/>
          <p:cNvSpPr txBox="1"/>
          <p:nvPr/>
        </p:nvSpPr>
        <p:spPr>
          <a:xfrm>
            <a:off x="1746075" y="389850"/>
            <a:ext cx="143865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t>Principles of Digital Development</a:t>
            </a:r>
            <a:endParaRPr sz="2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35f2ce6565a_1_5"/>
          <p:cNvSpPr txBox="1"/>
          <p:nvPr/>
        </p:nvSpPr>
        <p:spPr>
          <a:xfrm>
            <a:off x="537175" y="400075"/>
            <a:ext cx="13853700" cy="681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300"/>
          </a:p>
          <a:p>
            <a:pPr indent="0" lvl="0" marL="0" rtl="0" algn="l">
              <a:spcBef>
                <a:spcPts val="0"/>
              </a:spcBef>
              <a:spcAft>
                <a:spcPts val="0"/>
              </a:spcAft>
              <a:buNone/>
            </a:pPr>
            <a:r>
              <a:rPr lang="en-US" sz="4300"/>
              <a:t>Current tools that exist but don’t meet the needs of our problem statement:</a:t>
            </a:r>
            <a:endParaRPr sz="4300"/>
          </a:p>
          <a:p>
            <a:pPr indent="0" lvl="0" marL="0" rtl="0" algn="l">
              <a:spcBef>
                <a:spcPts val="0"/>
              </a:spcBef>
              <a:spcAft>
                <a:spcPts val="0"/>
              </a:spcAft>
              <a:buNone/>
            </a:pPr>
            <a:r>
              <a:t/>
            </a:r>
            <a:endParaRPr sz="4300"/>
          </a:p>
          <a:p>
            <a:pPr indent="0" lvl="0" marL="0" rtl="0" algn="l">
              <a:spcBef>
                <a:spcPts val="0"/>
              </a:spcBef>
              <a:spcAft>
                <a:spcPts val="0"/>
              </a:spcAft>
              <a:buNone/>
            </a:pPr>
            <a:r>
              <a:t/>
            </a:r>
            <a:endParaRPr sz="4400"/>
          </a:p>
          <a:p>
            <a:pPr indent="-501650" lvl="0" marL="457200" rtl="0" algn="l">
              <a:spcBef>
                <a:spcPts val="0"/>
              </a:spcBef>
              <a:spcAft>
                <a:spcPts val="0"/>
              </a:spcAft>
              <a:buSzPts val="4300"/>
              <a:buChar char="-"/>
            </a:pPr>
            <a:r>
              <a:rPr lang="en-US" sz="4300"/>
              <a:t>Propel</a:t>
            </a:r>
            <a:endParaRPr sz="4300"/>
          </a:p>
          <a:p>
            <a:pPr indent="-501650" lvl="0" marL="457200" rtl="0" algn="l">
              <a:spcBef>
                <a:spcPts val="0"/>
              </a:spcBef>
              <a:spcAft>
                <a:spcPts val="0"/>
              </a:spcAft>
              <a:buSzPts val="4300"/>
              <a:buChar char="-"/>
            </a:pPr>
            <a:r>
              <a:rPr lang="en-US" sz="4300"/>
              <a:t>WIC app</a:t>
            </a:r>
            <a:endParaRPr sz="4300"/>
          </a:p>
          <a:p>
            <a:pPr indent="-501650" lvl="0" marL="457200" rtl="0" algn="l">
              <a:spcBef>
                <a:spcPts val="0"/>
              </a:spcBef>
              <a:spcAft>
                <a:spcPts val="0"/>
              </a:spcAft>
              <a:buSzPts val="4300"/>
              <a:buChar char="-"/>
            </a:pPr>
            <a:r>
              <a:rPr lang="en-US" sz="4300"/>
              <a:t>MyFitnessPal</a:t>
            </a:r>
            <a:endParaRPr sz="4300"/>
          </a:p>
          <a:p>
            <a:pPr indent="-501650" lvl="0" marL="457200" rtl="0" algn="l">
              <a:spcBef>
                <a:spcPts val="0"/>
              </a:spcBef>
              <a:spcAft>
                <a:spcPts val="0"/>
              </a:spcAft>
              <a:buSzPts val="4300"/>
              <a:buChar char="-"/>
            </a:pPr>
            <a:r>
              <a:rPr lang="en-US" sz="4300"/>
              <a:t>SnapEd Connection</a:t>
            </a:r>
            <a:endParaRPr sz="4300"/>
          </a:p>
          <a:p>
            <a:pPr indent="0" lvl="0" marL="0" rtl="0" algn="l">
              <a:spcBef>
                <a:spcPts val="0"/>
              </a:spcBef>
              <a:spcAft>
                <a:spcPts val="0"/>
              </a:spcAft>
              <a:buNone/>
            </a:pPr>
            <a:r>
              <a:t/>
            </a:r>
            <a:endParaRPr sz="43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35f2ce6565a_1_74"/>
          <p:cNvSpPr txBox="1"/>
          <p:nvPr/>
        </p:nvSpPr>
        <p:spPr>
          <a:xfrm>
            <a:off x="537175" y="400075"/>
            <a:ext cx="13853700" cy="8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300"/>
          </a:p>
        </p:txBody>
      </p:sp>
      <p:pic>
        <p:nvPicPr>
          <p:cNvPr id="184" name="Google Shape;184;g35f2ce6565a_1_74" title="image.png"/>
          <p:cNvPicPr preferRelativeResize="0"/>
          <p:nvPr/>
        </p:nvPicPr>
        <p:blipFill>
          <a:blip r:embed="rId3">
            <a:alphaModFix/>
          </a:blip>
          <a:stretch>
            <a:fillRect/>
          </a:stretch>
        </p:blipFill>
        <p:spPr>
          <a:xfrm>
            <a:off x="315675" y="1026112"/>
            <a:ext cx="11893571" cy="6830526"/>
          </a:xfrm>
          <a:prstGeom prst="rect">
            <a:avLst/>
          </a:prstGeom>
          <a:noFill/>
          <a:ln>
            <a:noFill/>
          </a:ln>
        </p:spPr>
      </p:pic>
      <p:sp>
        <p:nvSpPr>
          <p:cNvPr id="185" name="Google Shape;185;g35f2ce6565a_1_74"/>
          <p:cNvSpPr txBox="1"/>
          <p:nvPr/>
        </p:nvSpPr>
        <p:spPr>
          <a:xfrm>
            <a:off x="12209250" y="718450"/>
            <a:ext cx="2421300" cy="449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rPr>
              <a:t>Household Food Security in the United States</a:t>
            </a:r>
            <a:endParaRPr sz="2800">
              <a:solidFill>
                <a:schemeClr val="dk1"/>
              </a:solidFill>
            </a:endParaRPr>
          </a:p>
          <a:p>
            <a:pPr indent="0" lvl="0" marL="0" rtl="0" algn="l">
              <a:spcBef>
                <a:spcPts val="0"/>
              </a:spcBef>
              <a:spcAft>
                <a:spcPts val="0"/>
              </a:spcAft>
              <a:buNone/>
            </a:pPr>
            <a:r>
              <a:rPr lang="en-US" sz="2800">
                <a:solidFill>
                  <a:schemeClr val="dk1"/>
                </a:solidFill>
              </a:rPr>
              <a:t>in 2023, </a:t>
            </a:r>
            <a:endParaRPr sz="2800">
              <a:solidFill>
                <a:schemeClr val="dk1"/>
              </a:solidFill>
            </a:endParaRPr>
          </a:p>
          <a:p>
            <a:pPr indent="0" lvl="0" marL="0" rtl="0" algn="l">
              <a:spcBef>
                <a:spcPts val="0"/>
              </a:spcBef>
              <a:spcAft>
                <a:spcPts val="0"/>
              </a:spcAft>
              <a:buNone/>
            </a:pPr>
            <a:r>
              <a:t/>
            </a:r>
            <a:endParaRPr sz="2800">
              <a:solidFill>
                <a:schemeClr val="dk1"/>
              </a:solidFill>
            </a:endParaRPr>
          </a:p>
          <a:p>
            <a:pPr indent="0" lvl="0" marL="0" rtl="0" algn="l">
              <a:spcBef>
                <a:spcPts val="0"/>
              </a:spcBef>
              <a:spcAft>
                <a:spcPts val="0"/>
              </a:spcAft>
              <a:buNone/>
            </a:pPr>
            <a:r>
              <a:rPr lang="en-US" sz="2800">
                <a:solidFill>
                  <a:schemeClr val="dk1"/>
                </a:solidFill>
              </a:rPr>
              <a:t>USDA, </a:t>
            </a:r>
            <a:endParaRPr sz="2800">
              <a:solidFill>
                <a:schemeClr val="dk1"/>
              </a:solidFill>
            </a:endParaRPr>
          </a:p>
          <a:p>
            <a:pPr indent="0" lvl="0" marL="0" rtl="0" algn="l">
              <a:spcBef>
                <a:spcPts val="0"/>
              </a:spcBef>
              <a:spcAft>
                <a:spcPts val="0"/>
              </a:spcAft>
              <a:buNone/>
            </a:pPr>
            <a:r>
              <a:t/>
            </a:r>
            <a:endParaRPr sz="2800">
              <a:solidFill>
                <a:schemeClr val="dk1"/>
              </a:solidFill>
            </a:endParaRPr>
          </a:p>
          <a:p>
            <a:pPr indent="0" lvl="0" marL="0" rtl="0" algn="l">
              <a:spcBef>
                <a:spcPts val="0"/>
              </a:spcBef>
              <a:spcAft>
                <a:spcPts val="0"/>
              </a:spcAft>
              <a:buNone/>
            </a:pPr>
            <a:r>
              <a:rPr lang="en-US" sz="2800">
                <a:solidFill>
                  <a:schemeClr val="dk1"/>
                </a:solidFill>
              </a:rPr>
              <a:t>September 2024</a:t>
            </a:r>
            <a:endParaRPr sz="28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35f2ce6565a_1_85"/>
          <p:cNvSpPr txBox="1"/>
          <p:nvPr/>
        </p:nvSpPr>
        <p:spPr>
          <a:xfrm>
            <a:off x="537175" y="400075"/>
            <a:ext cx="13853700" cy="8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300"/>
          </a:p>
        </p:txBody>
      </p:sp>
      <p:pic>
        <p:nvPicPr>
          <p:cNvPr id="190" name="Google Shape;190;g35f2ce6565a_1_85" title="image (1).png"/>
          <p:cNvPicPr preferRelativeResize="0"/>
          <p:nvPr/>
        </p:nvPicPr>
        <p:blipFill>
          <a:blip r:embed="rId3">
            <a:alphaModFix/>
          </a:blip>
          <a:stretch>
            <a:fillRect/>
          </a:stretch>
        </p:blipFill>
        <p:spPr>
          <a:xfrm>
            <a:off x="0" y="0"/>
            <a:ext cx="11562167" cy="8229600"/>
          </a:xfrm>
          <a:prstGeom prst="rect">
            <a:avLst/>
          </a:prstGeom>
          <a:noFill/>
          <a:ln>
            <a:noFill/>
          </a:ln>
        </p:spPr>
      </p:pic>
      <p:sp>
        <p:nvSpPr>
          <p:cNvPr id="191" name="Google Shape;191;g35f2ce6565a_1_85"/>
          <p:cNvSpPr txBox="1"/>
          <p:nvPr/>
        </p:nvSpPr>
        <p:spPr>
          <a:xfrm>
            <a:off x="11706500" y="849100"/>
            <a:ext cx="2466600" cy="449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rPr>
              <a:t>Household Food Insecurity Across Race</a:t>
            </a:r>
            <a:endParaRPr sz="2800">
              <a:solidFill>
                <a:schemeClr val="dk1"/>
              </a:solidFill>
            </a:endParaRPr>
          </a:p>
          <a:p>
            <a:pPr indent="0" lvl="0" marL="0" rtl="0" algn="l">
              <a:spcBef>
                <a:spcPts val="0"/>
              </a:spcBef>
              <a:spcAft>
                <a:spcPts val="0"/>
              </a:spcAft>
              <a:buNone/>
            </a:pPr>
            <a:r>
              <a:rPr lang="en-US" sz="2800">
                <a:solidFill>
                  <a:schemeClr val="dk1"/>
                </a:solidFill>
              </a:rPr>
              <a:t>and Ethnicity in the United States, 2016–21</a:t>
            </a:r>
            <a:endParaRPr sz="2800">
              <a:solidFill>
                <a:schemeClr val="dk1"/>
              </a:solidFill>
            </a:endParaRPr>
          </a:p>
          <a:p>
            <a:pPr indent="0" lvl="0" marL="0" rtl="0" algn="l">
              <a:spcBef>
                <a:spcPts val="0"/>
              </a:spcBef>
              <a:spcAft>
                <a:spcPts val="0"/>
              </a:spcAft>
              <a:buNone/>
            </a:pPr>
            <a:r>
              <a:rPr lang="en-US" sz="2800">
                <a:solidFill>
                  <a:schemeClr val="dk1"/>
                </a:solidFill>
              </a:rPr>
              <a:t>USDA, </a:t>
            </a:r>
            <a:endParaRPr sz="2800">
              <a:solidFill>
                <a:schemeClr val="dk1"/>
              </a:solidFill>
            </a:endParaRPr>
          </a:p>
          <a:p>
            <a:pPr indent="0" lvl="0" marL="0" rtl="0" algn="l">
              <a:spcBef>
                <a:spcPts val="0"/>
              </a:spcBef>
              <a:spcAft>
                <a:spcPts val="0"/>
              </a:spcAft>
              <a:buNone/>
            </a:pPr>
            <a:r>
              <a:rPr lang="en-US" sz="2800">
                <a:solidFill>
                  <a:schemeClr val="dk1"/>
                </a:solidFill>
              </a:rPr>
              <a:t>April 2024</a:t>
            </a:r>
            <a:endParaRPr sz="28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35f2ce6565a_1_100"/>
          <p:cNvSpPr txBox="1"/>
          <p:nvPr>
            <p:ph type="title"/>
          </p:nvPr>
        </p:nvSpPr>
        <p:spPr>
          <a:xfrm>
            <a:off x="548675" y="603500"/>
            <a:ext cx="7923900" cy="667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US" sz="4000"/>
              <a:t>Disclaimers</a:t>
            </a:r>
            <a:endParaRPr b="1" sz="4000"/>
          </a:p>
        </p:txBody>
      </p:sp>
      <p:sp>
        <p:nvSpPr>
          <p:cNvPr id="197" name="Google Shape;197;g35f2ce6565a_1_100"/>
          <p:cNvSpPr txBox="1"/>
          <p:nvPr/>
        </p:nvSpPr>
        <p:spPr>
          <a:xfrm>
            <a:off x="886675" y="2042650"/>
            <a:ext cx="12585600" cy="4802400"/>
          </a:xfrm>
          <a:prstGeom prst="rect">
            <a:avLst/>
          </a:prstGeom>
          <a:noFill/>
          <a:ln>
            <a:noFill/>
          </a:ln>
        </p:spPr>
        <p:txBody>
          <a:bodyPr anchorCtr="0" anchor="t" bIns="91425" lIns="91425" spcFirstLastPara="1" rIns="91425" wrap="square" tIns="91425">
            <a:spAutoFit/>
          </a:bodyPr>
          <a:lstStyle/>
          <a:p>
            <a:pPr indent="0" lvl="0" marL="0" rtl="0" algn="l">
              <a:lnSpc>
                <a:spcPct val="122222"/>
              </a:lnSpc>
              <a:spcBef>
                <a:spcPts val="0"/>
              </a:spcBef>
              <a:spcAft>
                <a:spcPts val="3200"/>
              </a:spcAft>
              <a:buNone/>
            </a:pPr>
            <a:r>
              <a:rPr b="1" lang="en-US" sz="2500">
                <a:solidFill>
                  <a:schemeClr val="dk1"/>
                </a:solidFill>
              </a:rPr>
              <a:t>Collaboration note:</a:t>
            </a:r>
            <a:r>
              <a:rPr lang="en-US" sz="2500">
                <a:solidFill>
                  <a:schemeClr val="dk1"/>
                </a:solidFill>
              </a:rPr>
              <a:t> </a:t>
            </a:r>
            <a:r>
              <a:rPr i="1" lang="en-US" sz="2500">
                <a:solidFill>
                  <a:schemeClr val="dk1"/>
                </a:solidFill>
              </a:rPr>
              <a:t>We prioritize ongoing engagement with SNAP participants, community organizations, and nutrition experts to ensure the solution is culturally relevant, practical, and respectful.</a:t>
            </a:r>
            <a:br>
              <a:rPr lang="en-US" sz="2500">
                <a:solidFill>
                  <a:schemeClr val="dk1"/>
                </a:solidFill>
              </a:rPr>
            </a:br>
            <a:r>
              <a:rPr b="1" lang="en-US" sz="2500">
                <a:solidFill>
                  <a:schemeClr val="dk1"/>
                </a:solidFill>
              </a:rPr>
              <a:t>Accessibility note:</a:t>
            </a:r>
            <a:r>
              <a:rPr lang="en-US" sz="2500">
                <a:solidFill>
                  <a:schemeClr val="dk1"/>
                </a:solidFill>
              </a:rPr>
              <a:t> The solution is designed for low digital literacy and varied technology access, including voice and phone adaptability to reach users without smartphones or reliable internet.</a:t>
            </a:r>
            <a:br>
              <a:rPr lang="en-US" sz="2500">
                <a:solidFill>
                  <a:schemeClr val="dk1"/>
                </a:solidFill>
              </a:rPr>
            </a:br>
            <a:r>
              <a:rPr b="1" lang="en-US" sz="2500">
                <a:solidFill>
                  <a:schemeClr val="dk1"/>
                </a:solidFill>
              </a:rPr>
              <a:t>Transparency note:</a:t>
            </a:r>
            <a:r>
              <a:rPr lang="en-US" sz="2500">
                <a:solidFill>
                  <a:schemeClr val="dk1"/>
                </a:solidFill>
              </a:rPr>
              <a:t> We commit to clear communication about data use, privacy, and how recommendations are generated to build trust and user confidence.</a:t>
            </a:r>
            <a:br>
              <a:rPr lang="en-US" sz="2500">
                <a:solidFill>
                  <a:schemeClr val="dk1"/>
                </a:solidFill>
              </a:rPr>
            </a:br>
            <a:r>
              <a:rPr b="1" lang="en-US" sz="2500">
                <a:solidFill>
                  <a:schemeClr val="dk1"/>
                </a:solidFill>
              </a:rPr>
              <a:t>Agility note:</a:t>
            </a:r>
            <a:r>
              <a:rPr lang="en-US" sz="2500">
                <a:solidFill>
                  <a:schemeClr val="dk1"/>
                </a:solidFill>
              </a:rPr>
              <a:t> We embrace iterative development, welcoming feedback and rapidly refining the solution to better meet user needs throughout the hackathon and beyond.</a:t>
            </a:r>
            <a:endParaRPr sz="25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35f2ce6565a_1_67"/>
          <p:cNvSpPr txBox="1"/>
          <p:nvPr/>
        </p:nvSpPr>
        <p:spPr>
          <a:xfrm>
            <a:off x="388350" y="-620475"/>
            <a:ext cx="13853700" cy="8817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5300"/>
          </a:p>
          <a:p>
            <a:pPr indent="0" lvl="0" marL="457200" rtl="0" algn="ctr">
              <a:spcBef>
                <a:spcPts val="100"/>
              </a:spcBef>
              <a:spcAft>
                <a:spcPts val="0"/>
              </a:spcAft>
              <a:buNone/>
            </a:pPr>
            <a:r>
              <a:rPr b="1" lang="en-US" sz="2850">
                <a:solidFill>
                  <a:schemeClr val="dk1"/>
                </a:solidFill>
              </a:rPr>
              <a:t>Supporting Citations for problem statement</a:t>
            </a:r>
            <a:endParaRPr b="1" sz="2850">
              <a:solidFill>
                <a:schemeClr val="dk1"/>
              </a:solidFill>
            </a:endParaRPr>
          </a:p>
          <a:p>
            <a:pPr indent="0" lvl="0" marL="457200" rtl="0" algn="l">
              <a:spcBef>
                <a:spcPts val="100"/>
              </a:spcBef>
              <a:spcAft>
                <a:spcPts val="0"/>
              </a:spcAft>
              <a:buNone/>
            </a:pPr>
            <a:r>
              <a:t/>
            </a:r>
            <a:endParaRPr b="1" sz="1750">
              <a:solidFill>
                <a:schemeClr val="dk1"/>
              </a:solidFill>
            </a:endParaRPr>
          </a:p>
          <a:p>
            <a:pPr indent="0" lvl="0" marL="457200" rtl="0" algn="l">
              <a:spcBef>
                <a:spcPts val="100"/>
              </a:spcBef>
              <a:spcAft>
                <a:spcPts val="0"/>
              </a:spcAft>
              <a:buNone/>
            </a:pPr>
            <a:br>
              <a:rPr lang="en-US" sz="1750" u="sng">
                <a:solidFill>
                  <a:srgbClr val="1155CC"/>
                </a:solidFill>
                <a:hlinkClick r:id="rId3">
                  <a:extLst>
                    <a:ext uri="{A12FA001-AC4F-418D-AE19-62706E023703}">
                      <ahyp:hlinkClr val="tx"/>
                    </a:ext>
                  </a:extLst>
                </a:hlinkClick>
              </a:rPr>
            </a:br>
            <a:r>
              <a:rPr b="1" lang="en-US" sz="1750">
                <a:solidFill>
                  <a:schemeClr val="dk1"/>
                </a:solidFill>
              </a:rPr>
              <a:t>Dietary restrictions (medical, cultural, religious)</a:t>
            </a:r>
            <a:br>
              <a:rPr b="1" lang="en-US" sz="1750">
                <a:solidFill>
                  <a:schemeClr val="dk1"/>
                </a:solidFill>
              </a:rPr>
            </a:br>
            <a:r>
              <a:rPr i="1" lang="en-US" sz="1750">
                <a:solidFill>
                  <a:schemeClr val="dk1"/>
                </a:solidFill>
              </a:rPr>
              <a:t>Feeding America (2022):</a:t>
            </a:r>
            <a:r>
              <a:rPr lang="en-US" sz="1750">
                <a:solidFill>
                  <a:schemeClr val="dk1"/>
                </a:solidFill>
              </a:rPr>
              <a:t> “Families experiencing food insecurity are more likely to have chronic diseases requiring dietary management.”</a:t>
            </a:r>
            <a:br>
              <a:rPr lang="en-US" sz="1750">
                <a:solidFill>
                  <a:schemeClr val="dk1"/>
                </a:solidFill>
              </a:rPr>
            </a:br>
            <a:r>
              <a:rPr lang="en-US" sz="1750">
                <a:solidFill>
                  <a:schemeClr val="dk1"/>
                </a:solidFill>
                <a:uFill>
                  <a:noFill/>
                </a:uFill>
                <a:hlinkClick r:id="rId4">
                  <a:extLst>
                    <a:ext uri="{A12FA001-AC4F-418D-AE19-62706E023703}">
                      <ahyp:hlinkClr val="tx"/>
                    </a:ext>
                  </a:extLst>
                </a:hlinkClick>
              </a:rPr>
              <a:t> </a:t>
            </a:r>
            <a:r>
              <a:rPr lang="en-US" sz="1750" u="sng">
                <a:solidFill>
                  <a:srgbClr val="1155CC"/>
                </a:solidFill>
                <a:hlinkClick r:id="rId5">
                  <a:extLst>
                    <a:ext uri="{A12FA001-AC4F-418D-AE19-62706E023703}">
                      <ahyp:hlinkClr val="tx"/>
                    </a:ext>
                  </a:extLst>
                </a:hlinkClick>
              </a:rPr>
              <a:t>https://www.feedingamerica.org/hunger-in-america/impact-of-hunger</a:t>
            </a:r>
            <a:endParaRPr/>
          </a:p>
          <a:p>
            <a:pPr indent="0" lvl="0" marL="457200" rtl="0" algn="l">
              <a:spcBef>
                <a:spcPts val="100"/>
              </a:spcBef>
              <a:spcAft>
                <a:spcPts val="0"/>
              </a:spcAft>
              <a:buNone/>
            </a:pPr>
            <a:br>
              <a:rPr lang="en-US" sz="1750" u="sng">
                <a:solidFill>
                  <a:srgbClr val="1155CC"/>
                </a:solidFill>
                <a:hlinkClick r:id="rId6">
                  <a:extLst>
                    <a:ext uri="{A12FA001-AC4F-418D-AE19-62706E023703}">
                      <ahyp:hlinkClr val="tx"/>
                    </a:ext>
                  </a:extLst>
                </a:hlinkClick>
              </a:rPr>
            </a:br>
            <a:r>
              <a:rPr b="1" lang="en-US" sz="1750">
                <a:solidFill>
                  <a:schemeClr val="dk1"/>
                </a:solidFill>
              </a:rPr>
              <a:t>Lack of tailored guidance</a:t>
            </a:r>
            <a:br>
              <a:rPr b="1" lang="en-US" sz="1750">
                <a:solidFill>
                  <a:schemeClr val="dk1"/>
                </a:solidFill>
              </a:rPr>
            </a:br>
            <a:r>
              <a:rPr i="1" lang="en-US" sz="1750">
                <a:solidFill>
                  <a:schemeClr val="dk1"/>
                </a:solidFill>
              </a:rPr>
              <a:t>National Academies of Sciences (2019):</a:t>
            </a:r>
            <a:r>
              <a:rPr lang="en-US" sz="1750">
                <a:solidFill>
                  <a:schemeClr val="dk1"/>
                </a:solidFill>
              </a:rPr>
              <a:t> “Nutrition assistance programs often fail to provide personalized or culturally relevant dietary guidance.”</a:t>
            </a:r>
            <a:br>
              <a:rPr lang="en-US" sz="1750">
                <a:solidFill>
                  <a:schemeClr val="dk1"/>
                </a:solidFill>
              </a:rPr>
            </a:br>
            <a:r>
              <a:rPr lang="en-US" sz="1750">
                <a:solidFill>
                  <a:schemeClr val="dk1"/>
                </a:solidFill>
                <a:uFill>
                  <a:noFill/>
                </a:uFill>
                <a:hlinkClick r:id="rId7">
                  <a:extLst>
                    <a:ext uri="{A12FA001-AC4F-418D-AE19-62706E023703}">
                      <ahyp:hlinkClr val="tx"/>
                    </a:ext>
                  </a:extLst>
                </a:hlinkClick>
              </a:rPr>
              <a:t> </a:t>
            </a:r>
            <a:r>
              <a:rPr lang="en-US" sz="1750" u="sng">
                <a:solidFill>
                  <a:srgbClr val="1155CC"/>
                </a:solidFill>
                <a:hlinkClick r:id="rId8">
                  <a:extLst>
                    <a:ext uri="{A12FA001-AC4F-418D-AE19-62706E023703}">
                      <ahyp:hlinkClr val="tx"/>
                    </a:ext>
                  </a:extLst>
                </a:hlinkClick>
              </a:rPr>
              <a:t>https://nap.nationalacademies.org/catalog/25352</a:t>
            </a:r>
            <a:endParaRPr/>
          </a:p>
          <a:p>
            <a:pPr indent="0" lvl="0" marL="457200" rtl="0" algn="l">
              <a:spcBef>
                <a:spcPts val="100"/>
              </a:spcBef>
              <a:spcAft>
                <a:spcPts val="0"/>
              </a:spcAft>
              <a:buNone/>
            </a:pPr>
            <a:br>
              <a:rPr lang="en-US" sz="1750" u="sng">
                <a:solidFill>
                  <a:srgbClr val="1155CC"/>
                </a:solidFill>
                <a:hlinkClick r:id="rId9">
                  <a:extLst>
                    <a:ext uri="{A12FA001-AC4F-418D-AE19-62706E023703}">
                      <ahyp:hlinkClr val="tx"/>
                    </a:ext>
                  </a:extLst>
                </a:hlinkClick>
              </a:rPr>
            </a:br>
            <a:r>
              <a:rPr b="1" lang="en-US" sz="1750">
                <a:solidFill>
                  <a:schemeClr val="dk1"/>
                </a:solidFill>
              </a:rPr>
              <a:t>Low digital literacy and tech access</a:t>
            </a:r>
            <a:br>
              <a:rPr b="1" lang="en-US" sz="1750">
                <a:solidFill>
                  <a:schemeClr val="dk1"/>
                </a:solidFill>
              </a:rPr>
            </a:br>
            <a:r>
              <a:rPr i="1" lang="en-US" sz="1750">
                <a:solidFill>
                  <a:schemeClr val="dk1"/>
                </a:solidFill>
              </a:rPr>
              <a:t>Pew Research Center (2021):</a:t>
            </a:r>
            <a:r>
              <a:rPr lang="en-US" sz="1750">
                <a:solidFill>
                  <a:schemeClr val="dk1"/>
                </a:solidFill>
              </a:rPr>
              <a:t> “Low-income adults are less likely to own a smartphone or have consistent access to broadband internet.”</a:t>
            </a:r>
            <a:br>
              <a:rPr lang="en-US" sz="1750">
                <a:solidFill>
                  <a:schemeClr val="dk1"/>
                </a:solidFill>
              </a:rPr>
            </a:br>
            <a:r>
              <a:rPr lang="en-US" sz="1750">
                <a:solidFill>
                  <a:schemeClr val="dk1"/>
                </a:solidFill>
                <a:uFill>
                  <a:noFill/>
                </a:uFill>
                <a:hlinkClick r:id="rId10">
                  <a:extLst>
                    <a:ext uri="{A12FA001-AC4F-418D-AE19-62706E023703}">
                      <ahyp:hlinkClr val="tx"/>
                    </a:ext>
                  </a:extLst>
                </a:hlinkClick>
              </a:rPr>
              <a:t> </a:t>
            </a:r>
            <a:r>
              <a:rPr lang="en-US" sz="1750" u="sng">
                <a:solidFill>
                  <a:srgbClr val="1155CC"/>
                </a:solidFill>
                <a:hlinkClick r:id="rId11">
                  <a:extLst>
                    <a:ext uri="{A12FA001-AC4F-418D-AE19-62706E023703}">
                      <ahyp:hlinkClr val="tx"/>
                    </a:ext>
                  </a:extLst>
                </a:hlinkClick>
              </a:rPr>
              <a:t>https://www.pewresearch.org/internet/fact-sheet/internet-broadband/</a:t>
            </a:r>
            <a:br>
              <a:rPr lang="en-US" sz="1750" u="sng">
                <a:solidFill>
                  <a:srgbClr val="1155CC"/>
                </a:solidFill>
                <a:hlinkClick r:id="rId12">
                  <a:extLst>
                    <a:ext uri="{A12FA001-AC4F-418D-AE19-62706E023703}">
                      <ahyp:hlinkClr val="tx"/>
                    </a:ext>
                  </a:extLst>
                </a:hlinkClick>
              </a:rPr>
            </a:br>
            <a:br>
              <a:rPr lang="en-US" sz="1750" u="sng">
                <a:solidFill>
                  <a:srgbClr val="1155CC"/>
                </a:solidFill>
                <a:hlinkClick r:id="rId13">
                  <a:extLst>
                    <a:ext uri="{A12FA001-AC4F-418D-AE19-62706E023703}">
                      <ahyp:hlinkClr val="tx"/>
                    </a:ext>
                  </a:extLst>
                </a:hlinkClick>
              </a:rPr>
            </a:br>
            <a:r>
              <a:rPr b="1" lang="en-US" sz="1750">
                <a:solidFill>
                  <a:schemeClr val="dk1"/>
                </a:solidFill>
              </a:rPr>
              <a:t>SNAP Provides Critical Benefits to Workers and Their Families</a:t>
            </a:r>
            <a:endParaRPr b="1" sz="2300">
              <a:solidFill>
                <a:srgbClr val="0B0B0B"/>
              </a:solidFill>
              <a:highlight>
                <a:srgbClr val="FFFFFF"/>
              </a:highlight>
            </a:endParaRPr>
          </a:p>
          <a:p>
            <a:pPr indent="0" lvl="0" marL="457200" rtl="0" algn="l">
              <a:spcBef>
                <a:spcPts val="100"/>
              </a:spcBef>
              <a:spcAft>
                <a:spcPts val="0"/>
              </a:spcAft>
              <a:buNone/>
            </a:pPr>
            <a:r>
              <a:rPr i="1" lang="en-US" sz="1750">
                <a:solidFill>
                  <a:schemeClr val="dk1"/>
                </a:solidFill>
              </a:rPr>
              <a:t>Center on Budget and Policy Priorities (CBPP, 2020):</a:t>
            </a:r>
            <a:r>
              <a:rPr lang="en-US" sz="1750">
                <a:solidFill>
                  <a:schemeClr val="dk1"/>
                </a:solidFill>
              </a:rPr>
              <a:t> “</a:t>
            </a:r>
            <a:r>
              <a:rPr lang="en-US" sz="1750">
                <a:solidFill>
                  <a:schemeClr val="dk1"/>
                </a:solidFill>
                <a:uFill>
                  <a:noFill/>
                </a:uFill>
                <a:hlinkClick r:id="rId14">
                  <a:extLst>
                    <a:ext uri="{A12FA001-AC4F-418D-AE19-62706E023703}">
                      <ahyp:hlinkClr val="tx"/>
                    </a:ext>
                  </a:extLst>
                </a:hlinkClick>
              </a:rPr>
              <a:t>SNAP also plays an important role in supplementing workers’ low or fluctuating wages or helping them during periods of unemployment</a:t>
            </a:r>
            <a:r>
              <a:rPr lang="en-US" sz="1750">
                <a:solidFill>
                  <a:schemeClr val="dk1"/>
                </a:solidFill>
              </a:rPr>
              <a:t>.”</a:t>
            </a:r>
            <a:br>
              <a:rPr lang="en-US" sz="1750">
                <a:solidFill>
                  <a:schemeClr val="dk1"/>
                </a:solidFill>
              </a:rPr>
            </a:br>
            <a:r>
              <a:rPr lang="en-US" sz="1750">
                <a:solidFill>
                  <a:schemeClr val="dk1"/>
                </a:solidFill>
                <a:uFill>
                  <a:noFill/>
                </a:uFill>
                <a:hlinkClick r:id="rId15">
                  <a:extLst>
                    <a:ext uri="{A12FA001-AC4F-418D-AE19-62706E023703}">
                      <ahyp:hlinkClr val="tx"/>
                    </a:ext>
                  </a:extLst>
                </a:hlinkClick>
              </a:rPr>
              <a:t> </a:t>
            </a:r>
            <a:r>
              <a:rPr lang="en-US" sz="1750" u="sng">
                <a:solidFill>
                  <a:srgbClr val="1155CC"/>
                </a:solidFill>
                <a:hlinkClick r:id="rId16">
                  <a:extLst>
                    <a:ext uri="{A12FA001-AC4F-418D-AE19-62706E023703}">
                      <ahyp:hlinkClr val="tx"/>
                    </a:ext>
                  </a:extLst>
                </a:hlinkClick>
              </a:rPr>
              <a:t>https://www.cbpp.org/research/food-assistance/snap-provides-critical-benefits-to-workers-and-their-families</a:t>
            </a:r>
            <a:br>
              <a:rPr lang="en-US" sz="1750" u="sng">
                <a:solidFill>
                  <a:srgbClr val="1155CC"/>
                </a:solidFill>
                <a:hlinkClick r:id="rId17">
                  <a:extLst>
                    <a:ext uri="{A12FA001-AC4F-418D-AE19-62706E023703}">
                      <ahyp:hlinkClr val="tx"/>
                    </a:ext>
                  </a:extLst>
                </a:hlinkClick>
              </a:rPr>
            </a:br>
            <a:endParaRPr sz="5300"/>
          </a:p>
          <a:p>
            <a:pPr indent="0" lvl="0" marL="0" rtl="0" algn="l">
              <a:spcBef>
                <a:spcPts val="100"/>
              </a:spcBef>
              <a:spcAft>
                <a:spcPts val="0"/>
              </a:spcAft>
              <a:buNone/>
            </a:pPr>
            <a:r>
              <a:t/>
            </a:r>
            <a:endParaRPr sz="53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g35efee26cb9_0_429"/>
          <p:cNvSpPr txBox="1"/>
          <p:nvPr>
            <p:ph type="title"/>
          </p:nvPr>
        </p:nvSpPr>
        <p:spPr>
          <a:xfrm>
            <a:off x="548675" y="603500"/>
            <a:ext cx="12921300" cy="667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4800"/>
              <a:t>Our success criteria</a:t>
            </a:r>
            <a:endParaRPr sz="4800"/>
          </a:p>
        </p:txBody>
      </p:sp>
      <p:pic>
        <p:nvPicPr>
          <p:cNvPr id="80" name="Google Shape;80;g35efee26cb9_0_429"/>
          <p:cNvPicPr preferRelativeResize="0"/>
          <p:nvPr/>
        </p:nvPicPr>
        <p:blipFill rotWithShape="1">
          <a:blip r:embed="rId3">
            <a:alphaModFix/>
          </a:blip>
          <a:srcRect b="4497" l="8659" r="3428" t="17553"/>
          <a:stretch/>
        </p:blipFill>
        <p:spPr>
          <a:xfrm>
            <a:off x="2115475" y="1877025"/>
            <a:ext cx="10399452" cy="5186500"/>
          </a:xfrm>
          <a:prstGeom prst="rect">
            <a:avLst/>
          </a:prstGeom>
          <a:noFill/>
          <a:ln>
            <a:noFill/>
          </a:ln>
        </p:spPr>
      </p:pic>
      <p:sp>
        <p:nvSpPr>
          <p:cNvPr id="81" name="Google Shape;81;g35efee26cb9_0_429"/>
          <p:cNvSpPr txBox="1"/>
          <p:nvPr/>
        </p:nvSpPr>
        <p:spPr>
          <a:xfrm>
            <a:off x="2337100" y="2736388"/>
            <a:ext cx="3003600" cy="1847100"/>
          </a:xfrm>
          <a:prstGeom prst="rect">
            <a:avLst/>
          </a:prstGeom>
          <a:solidFill>
            <a:schemeClr val="lt2"/>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FF0000"/>
                </a:solidFill>
              </a:rPr>
              <a:t>Omni-channel</a:t>
            </a:r>
            <a:endParaRPr sz="1800">
              <a:solidFill>
                <a:srgbClr val="FF0000"/>
              </a:solidFill>
            </a:endParaRPr>
          </a:p>
          <a:p>
            <a:pPr indent="0" lvl="0" marL="0" marR="0" rtl="0" algn="l">
              <a:lnSpc>
                <a:spcPct val="100000"/>
              </a:lnSpc>
              <a:spcBef>
                <a:spcPts val="0"/>
              </a:spcBef>
              <a:spcAft>
                <a:spcPts val="0"/>
              </a:spcAft>
              <a:buNone/>
            </a:pPr>
            <a:r>
              <a:rPr lang="en-US" sz="1800">
                <a:solidFill>
                  <a:srgbClr val="FF0000"/>
                </a:solidFill>
              </a:rPr>
              <a:t>We maintain the </a:t>
            </a:r>
            <a:r>
              <a:rPr lang="en-US" sz="1800">
                <a:solidFill>
                  <a:srgbClr val="FF0000"/>
                </a:solidFill>
              </a:rPr>
              <a:t>unbiased, ethical </a:t>
            </a:r>
            <a:r>
              <a:rPr lang="en-US" sz="1800">
                <a:solidFill>
                  <a:srgbClr val="FF0000"/>
                </a:solidFill>
              </a:rPr>
              <a:t> nature of AI and reduce the amount of hallucinations with guardrails</a:t>
            </a:r>
            <a:endParaRPr sz="1800">
              <a:solidFill>
                <a:srgbClr val="FF0000"/>
              </a:solidFill>
            </a:endParaRPr>
          </a:p>
        </p:txBody>
      </p:sp>
      <p:sp>
        <p:nvSpPr>
          <p:cNvPr id="82" name="Google Shape;82;g35efee26cb9_0_429"/>
          <p:cNvSpPr txBox="1"/>
          <p:nvPr/>
        </p:nvSpPr>
        <p:spPr>
          <a:xfrm>
            <a:off x="2499750" y="5369975"/>
            <a:ext cx="1216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3" name="Google Shape;83;g35efee26cb9_0_429"/>
          <p:cNvSpPr txBox="1"/>
          <p:nvPr/>
        </p:nvSpPr>
        <p:spPr>
          <a:xfrm>
            <a:off x="2337175" y="5533275"/>
            <a:ext cx="3003600" cy="2678100"/>
          </a:xfrm>
          <a:prstGeom prst="rect">
            <a:avLst/>
          </a:prstGeom>
          <a:solidFill>
            <a:schemeClr val="lt2"/>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FF0000"/>
                </a:solidFill>
              </a:rPr>
              <a:t>Open Source models - </a:t>
            </a:r>
            <a:endParaRPr sz="1800">
              <a:solidFill>
                <a:srgbClr val="FF0000"/>
              </a:solidFill>
            </a:endParaRPr>
          </a:p>
          <a:p>
            <a:pPr indent="0" lvl="0" marL="0" marR="0" rtl="0" algn="l">
              <a:lnSpc>
                <a:spcPct val="100000"/>
              </a:lnSpc>
              <a:spcBef>
                <a:spcPts val="0"/>
              </a:spcBef>
              <a:spcAft>
                <a:spcPts val="0"/>
              </a:spcAft>
              <a:buNone/>
            </a:pPr>
            <a:r>
              <a:rPr lang="en-US" sz="1800">
                <a:solidFill>
                  <a:srgbClr val="FF0000"/>
                </a:solidFill>
              </a:rPr>
              <a:t>Llama 3 and Mistral</a:t>
            </a:r>
            <a:endParaRPr sz="1800">
              <a:solidFill>
                <a:srgbClr val="FF0000"/>
              </a:solidFill>
            </a:endParaRPr>
          </a:p>
          <a:p>
            <a:pPr indent="0" lvl="0" marL="0" rtl="0" algn="l">
              <a:spcBef>
                <a:spcPts val="0"/>
              </a:spcBef>
              <a:spcAft>
                <a:spcPts val="0"/>
              </a:spcAft>
              <a:buNone/>
            </a:pPr>
            <a:r>
              <a:t/>
            </a:r>
            <a:endParaRPr sz="1800">
              <a:solidFill>
                <a:srgbClr val="FF0000"/>
              </a:solidFill>
            </a:endParaRPr>
          </a:p>
          <a:p>
            <a:pPr indent="0" lvl="0" marL="0" rtl="0" algn="l">
              <a:spcBef>
                <a:spcPts val="0"/>
              </a:spcBef>
              <a:spcAft>
                <a:spcPts val="0"/>
              </a:spcAft>
              <a:buNone/>
            </a:pPr>
            <a:r>
              <a:rPr lang="en-US" sz="1800">
                <a:solidFill>
                  <a:srgbClr val="FF0000"/>
                </a:solidFill>
              </a:rPr>
              <a:t>Open Source data - </a:t>
            </a:r>
            <a:endParaRPr sz="1800">
              <a:solidFill>
                <a:srgbClr val="FF0000"/>
              </a:solidFill>
            </a:endParaRPr>
          </a:p>
          <a:p>
            <a:pPr indent="0" lvl="0" marL="0" rtl="0" algn="l">
              <a:spcBef>
                <a:spcPts val="0"/>
              </a:spcBef>
              <a:spcAft>
                <a:spcPts val="0"/>
              </a:spcAft>
              <a:buNone/>
            </a:pPr>
            <a:r>
              <a:rPr lang="en-US" sz="1800">
                <a:solidFill>
                  <a:srgbClr val="FF0000"/>
                </a:solidFill>
              </a:rPr>
              <a:t>NYC Open Data sets</a:t>
            </a:r>
            <a:endParaRPr sz="1800">
              <a:solidFill>
                <a:srgbClr val="FF0000"/>
              </a:solidFill>
            </a:endParaRPr>
          </a:p>
          <a:p>
            <a:pPr indent="0" lvl="0" marL="0" rtl="0" algn="l">
              <a:spcBef>
                <a:spcPts val="0"/>
              </a:spcBef>
              <a:spcAft>
                <a:spcPts val="0"/>
              </a:spcAft>
              <a:buNone/>
            </a:pPr>
            <a:r>
              <a:t/>
            </a:r>
            <a:endParaRPr sz="1800">
              <a:solidFill>
                <a:srgbClr val="FF0000"/>
              </a:solidFill>
            </a:endParaRPr>
          </a:p>
          <a:p>
            <a:pPr indent="0" lvl="0" marL="0" rtl="0" algn="l">
              <a:spcBef>
                <a:spcPts val="0"/>
              </a:spcBef>
              <a:spcAft>
                <a:spcPts val="0"/>
              </a:spcAft>
              <a:buNone/>
            </a:pPr>
            <a:r>
              <a:rPr lang="en-US" sz="1800">
                <a:solidFill>
                  <a:srgbClr val="FF0000"/>
                </a:solidFill>
              </a:rPr>
              <a:t>Inclusive Digital Principles to share, reuse and improve</a:t>
            </a:r>
            <a:endParaRPr sz="1800">
              <a:solidFill>
                <a:srgbClr val="FF0000"/>
              </a:solidFill>
            </a:endParaRPr>
          </a:p>
        </p:txBody>
      </p:sp>
      <p:sp>
        <p:nvSpPr>
          <p:cNvPr id="84" name="Google Shape;84;g35efee26cb9_0_429"/>
          <p:cNvSpPr txBox="1"/>
          <p:nvPr/>
        </p:nvSpPr>
        <p:spPr>
          <a:xfrm>
            <a:off x="9596975" y="3025088"/>
            <a:ext cx="3480600" cy="1015800"/>
          </a:xfrm>
          <a:prstGeom prst="rect">
            <a:avLst/>
          </a:prstGeom>
          <a:solidFill>
            <a:schemeClr val="lt2"/>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rgbClr val="FF0000"/>
                </a:solidFill>
              </a:rPr>
              <a:t>Health disparity, food insecurity, cultural barriers with multi-language</a:t>
            </a:r>
            <a:endParaRPr sz="1800">
              <a:solidFill>
                <a:srgbClr val="FF0000"/>
              </a:solidFill>
            </a:endParaRPr>
          </a:p>
        </p:txBody>
      </p:sp>
      <p:sp>
        <p:nvSpPr>
          <p:cNvPr id="85" name="Google Shape;85;g35efee26cb9_0_429"/>
          <p:cNvSpPr txBox="1"/>
          <p:nvPr/>
        </p:nvSpPr>
        <p:spPr>
          <a:xfrm>
            <a:off x="9368375" y="5767250"/>
            <a:ext cx="3709200" cy="10158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FF0000"/>
                </a:solidFill>
              </a:rPr>
              <a:t>Multi-Linguistic</a:t>
            </a:r>
            <a:endParaRPr sz="1800">
              <a:solidFill>
                <a:srgbClr val="FF0000"/>
              </a:solidFill>
            </a:endParaRPr>
          </a:p>
          <a:p>
            <a:pPr indent="0" lvl="0" marL="0" rtl="0" algn="l">
              <a:spcBef>
                <a:spcPts val="0"/>
              </a:spcBef>
              <a:spcAft>
                <a:spcPts val="0"/>
              </a:spcAft>
              <a:buNone/>
            </a:pPr>
            <a:r>
              <a:rPr lang="en-US" sz="1800">
                <a:solidFill>
                  <a:srgbClr val="FF0000"/>
                </a:solidFill>
              </a:rPr>
              <a:t>Scalable and rolled out nationally in initial phase</a:t>
            </a:r>
            <a:endParaRPr sz="1800">
              <a:solidFill>
                <a:srgbClr val="FF0000"/>
              </a:solidFill>
            </a:endParaRPr>
          </a:p>
        </p:txBody>
      </p:sp>
      <p:pic>
        <p:nvPicPr>
          <p:cNvPr id="86" name="Google Shape;86;g35efee26cb9_0_429"/>
          <p:cNvPicPr preferRelativeResize="0"/>
          <p:nvPr/>
        </p:nvPicPr>
        <p:blipFill>
          <a:blip r:embed="rId4">
            <a:alphaModFix/>
          </a:blip>
          <a:stretch>
            <a:fillRect/>
          </a:stretch>
        </p:blipFill>
        <p:spPr>
          <a:xfrm>
            <a:off x="12514929" y="299200"/>
            <a:ext cx="1011265" cy="1015800"/>
          </a:xfrm>
          <a:prstGeom prst="rect">
            <a:avLst/>
          </a:prstGeom>
          <a:noFill/>
          <a:ln>
            <a:noFill/>
          </a:ln>
        </p:spPr>
      </p:pic>
      <p:pic>
        <p:nvPicPr>
          <p:cNvPr id="87" name="Google Shape;87;g35efee26cb9_0_429"/>
          <p:cNvPicPr preferRelativeResize="0"/>
          <p:nvPr/>
        </p:nvPicPr>
        <p:blipFill>
          <a:blip r:embed="rId5">
            <a:alphaModFix/>
          </a:blip>
          <a:stretch>
            <a:fillRect/>
          </a:stretch>
        </p:blipFill>
        <p:spPr>
          <a:xfrm>
            <a:off x="0" y="7060250"/>
            <a:ext cx="2189983" cy="400200"/>
          </a:xfrm>
          <a:prstGeom prst="rect">
            <a:avLst/>
          </a:prstGeom>
          <a:noFill/>
          <a:ln>
            <a:noFill/>
          </a:ln>
        </p:spPr>
      </p:pic>
      <p:pic>
        <p:nvPicPr>
          <p:cNvPr id="88" name="Google Shape;88;g35efee26cb9_0_429"/>
          <p:cNvPicPr preferRelativeResize="0"/>
          <p:nvPr/>
        </p:nvPicPr>
        <p:blipFill>
          <a:blip r:embed="rId6">
            <a:alphaModFix/>
          </a:blip>
          <a:stretch>
            <a:fillRect/>
          </a:stretch>
        </p:blipFill>
        <p:spPr>
          <a:xfrm>
            <a:off x="376363" y="5747975"/>
            <a:ext cx="1437249" cy="1015800"/>
          </a:xfrm>
          <a:prstGeom prst="rect">
            <a:avLst/>
          </a:prstGeom>
          <a:noFill/>
          <a:ln>
            <a:noFill/>
          </a:ln>
        </p:spPr>
      </p:pic>
      <p:pic>
        <p:nvPicPr>
          <p:cNvPr id="89" name="Google Shape;89;g35efee26cb9_0_429"/>
          <p:cNvPicPr preferRelativeResize="0"/>
          <p:nvPr/>
        </p:nvPicPr>
        <p:blipFill>
          <a:blip r:embed="rId7">
            <a:alphaModFix/>
          </a:blip>
          <a:stretch>
            <a:fillRect/>
          </a:stretch>
        </p:blipFill>
        <p:spPr>
          <a:xfrm>
            <a:off x="223975" y="4784002"/>
            <a:ext cx="1871856" cy="667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35f2ce6565a_1_110"/>
          <p:cNvSpPr txBox="1"/>
          <p:nvPr>
            <p:ph type="title"/>
          </p:nvPr>
        </p:nvSpPr>
        <p:spPr>
          <a:xfrm>
            <a:off x="548675" y="603500"/>
            <a:ext cx="7923900" cy="667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4000"/>
              <a:t>What is SNAP ?</a:t>
            </a:r>
            <a:endParaRPr sz="4000"/>
          </a:p>
        </p:txBody>
      </p:sp>
      <p:pic>
        <p:nvPicPr>
          <p:cNvPr id="207" name="Google Shape;207;g35f2ce6565a_1_110"/>
          <p:cNvPicPr preferRelativeResize="0"/>
          <p:nvPr/>
        </p:nvPicPr>
        <p:blipFill>
          <a:blip r:embed="rId3">
            <a:alphaModFix/>
          </a:blip>
          <a:stretch>
            <a:fillRect/>
          </a:stretch>
        </p:blipFill>
        <p:spPr>
          <a:xfrm>
            <a:off x="1046500" y="1271000"/>
            <a:ext cx="12537401" cy="7122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35f2ce6565a_0_20"/>
          <p:cNvSpPr txBox="1"/>
          <p:nvPr/>
        </p:nvSpPr>
        <p:spPr>
          <a:xfrm>
            <a:off x="4762500" y="3930300"/>
            <a:ext cx="3240000" cy="2807400"/>
          </a:xfrm>
          <a:prstGeom prst="rect">
            <a:avLst/>
          </a:prstGeom>
          <a:noFill/>
          <a:ln>
            <a:noFill/>
          </a:ln>
        </p:spPr>
        <p:txBody>
          <a:bodyPr anchorCtr="0" anchor="t" bIns="45700" lIns="91425" spcFirstLastPara="1" rIns="91425" wrap="square" tIns="45700">
            <a:spAutoFit/>
          </a:bodyPr>
          <a:lstStyle/>
          <a:p>
            <a:pPr indent="0" lvl="0" marL="0" marR="0" rtl="0" algn="l">
              <a:lnSpc>
                <a:spcPct val="125000"/>
              </a:lnSpc>
              <a:spcBef>
                <a:spcPts val="0"/>
              </a:spcBef>
              <a:spcAft>
                <a:spcPts val="0"/>
              </a:spcAft>
              <a:buNone/>
            </a:pPr>
            <a:r>
              <a:rPr lang="en-US" sz="2940">
                <a:solidFill>
                  <a:schemeClr val="dk1"/>
                </a:solidFill>
                <a:latin typeface="Century Gothic"/>
                <a:ea typeface="Century Gothic"/>
                <a:cs typeface="Century Gothic"/>
                <a:sym typeface="Century Gothic"/>
              </a:rPr>
              <a:t>Terry Fei</a:t>
            </a:r>
            <a:endParaRPr sz="2940">
              <a:solidFill>
                <a:schemeClr val="dk1"/>
              </a:solidFill>
              <a:latin typeface="Century Gothic"/>
              <a:ea typeface="Century Gothic"/>
              <a:cs typeface="Century Gothic"/>
              <a:sym typeface="Century Gothic"/>
            </a:endParaRPr>
          </a:p>
          <a:p>
            <a:pPr indent="0" lvl="0" marL="0" marR="0" rtl="0" algn="l">
              <a:lnSpc>
                <a:spcPct val="125000"/>
              </a:lnSpc>
              <a:spcBef>
                <a:spcPts val="0"/>
              </a:spcBef>
              <a:spcAft>
                <a:spcPts val="0"/>
              </a:spcAft>
              <a:buNone/>
            </a:pPr>
            <a:r>
              <a:rPr lang="en-US" sz="2940">
                <a:solidFill>
                  <a:schemeClr val="dk1"/>
                </a:solidFill>
                <a:latin typeface="Century Gothic"/>
                <a:ea typeface="Century Gothic"/>
                <a:cs typeface="Century Gothic"/>
                <a:sym typeface="Century Gothic"/>
              </a:rPr>
              <a:t>Selina Fung</a:t>
            </a:r>
            <a:endParaRPr sz="2940">
              <a:solidFill>
                <a:schemeClr val="dk1"/>
              </a:solidFill>
              <a:latin typeface="Century Gothic"/>
              <a:ea typeface="Century Gothic"/>
              <a:cs typeface="Century Gothic"/>
              <a:sym typeface="Century Gothic"/>
            </a:endParaRPr>
          </a:p>
          <a:p>
            <a:pPr indent="0" lvl="0" marL="0" marR="0" rtl="0" algn="l">
              <a:lnSpc>
                <a:spcPct val="125000"/>
              </a:lnSpc>
              <a:spcBef>
                <a:spcPts val="0"/>
              </a:spcBef>
              <a:spcAft>
                <a:spcPts val="0"/>
              </a:spcAft>
              <a:buNone/>
            </a:pPr>
            <a:r>
              <a:rPr lang="en-US" sz="2940">
                <a:solidFill>
                  <a:schemeClr val="dk1"/>
                </a:solidFill>
                <a:latin typeface="Century Gothic"/>
                <a:ea typeface="Century Gothic"/>
                <a:cs typeface="Century Gothic"/>
                <a:sym typeface="Century Gothic"/>
              </a:rPr>
              <a:t>Maureen Naff</a:t>
            </a:r>
            <a:endParaRPr sz="2940">
              <a:solidFill>
                <a:schemeClr val="dk1"/>
              </a:solidFill>
              <a:latin typeface="Century Gothic"/>
              <a:ea typeface="Century Gothic"/>
              <a:cs typeface="Century Gothic"/>
              <a:sym typeface="Century Gothic"/>
            </a:endParaRPr>
          </a:p>
          <a:p>
            <a:pPr indent="0" lvl="0" marL="0" marR="0" rtl="0" algn="l">
              <a:lnSpc>
                <a:spcPct val="125000"/>
              </a:lnSpc>
              <a:spcBef>
                <a:spcPts val="0"/>
              </a:spcBef>
              <a:spcAft>
                <a:spcPts val="0"/>
              </a:spcAft>
              <a:buNone/>
            </a:pPr>
            <a:r>
              <a:rPr lang="en-US" sz="2940">
                <a:solidFill>
                  <a:schemeClr val="dk1"/>
                </a:solidFill>
                <a:latin typeface="Century Gothic"/>
                <a:ea typeface="Century Gothic"/>
                <a:cs typeface="Century Gothic"/>
                <a:sym typeface="Century Gothic"/>
              </a:rPr>
              <a:t>Bhavin Goswami</a:t>
            </a:r>
            <a:endParaRPr sz="2940">
              <a:solidFill>
                <a:schemeClr val="dk1"/>
              </a:solidFill>
              <a:latin typeface="Century Gothic"/>
              <a:ea typeface="Century Gothic"/>
              <a:cs typeface="Century Gothic"/>
              <a:sym typeface="Century Gothic"/>
            </a:endParaRPr>
          </a:p>
          <a:p>
            <a:pPr indent="0" lvl="0" marL="0" marR="0" rtl="0" algn="l">
              <a:lnSpc>
                <a:spcPct val="125000"/>
              </a:lnSpc>
              <a:spcBef>
                <a:spcPts val="0"/>
              </a:spcBef>
              <a:spcAft>
                <a:spcPts val="0"/>
              </a:spcAft>
              <a:buNone/>
            </a:pPr>
            <a:r>
              <a:rPr lang="en-US" sz="2940">
                <a:solidFill>
                  <a:schemeClr val="dk1"/>
                </a:solidFill>
                <a:latin typeface="Century Gothic"/>
                <a:ea typeface="Century Gothic"/>
                <a:cs typeface="Century Gothic"/>
                <a:sym typeface="Century Gothic"/>
              </a:rPr>
              <a:t>Will Liu</a:t>
            </a:r>
            <a:endParaRPr sz="2940">
              <a:solidFill>
                <a:schemeClr val="dk1"/>
              </a:solidFill>
              <a:latin typeface="Century Gothic"/>
              <a:ea typeface="Century Gothic"/>
              <a:cs typeface="Century Gothic"/>
              <a:sym typeface="Century Gothic"/>
            </a:endParaRPr>
          </a:p>
        </p:txBody>
      </p:sp>
      <p:sp>
        <p:nvSpPr>
          <p:cNvPr id="212" name="Google Shape;212;g35f2ce6565a_0_20"/>
          <p:cNvSpPr/>
          <p:nvPr/>
        </p:nvSpPr>
        <p:spPr>
          <a:xfrm>
            <a:off x="2895100" y="1521450"/>
            <a:ext cx="7752572" cy="2180251"/>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Thank you!!</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g35f2ce6565a_0_40" title="Picture1.jpg"/>
          <p:cNvPicPr preferRelativeResize="0"/>
          <p:nvPr/>
        </p:nvPicPr>
        <p:blipFill>
          <a:blip r:embed="rId3">
            <a:alphaModFix/>
          </a:blip>
          <a:stretch>
            <a:fillRect/>
          </a:stretch>
        </p:blipFill>
        <p:spPr>
          <a:xfrm>
            <a:off x="982000" y="1590225"/>
            <a:ext cx="13135474" cy="5453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
          <p:cNvSpPr/>
          <p:nvPr/>
        </p:nvSpPr>
        <p:spPr>
          <a:xfrm>
            <a:off x="837724" y="343111"/>
            <a:ext cx="8154000" cy="704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F1E1E"/>
              </a:buClr>
              <a:buSzPts val="4400"/>
              <a:buFont typeface="Century Gothic"/>
              <a:buNone/>
            </a:pPr>
            <a:r>
              <a:rPr b="1" lang="en-US" sz="4400">
                <a:solidFill>
                  <a:srgbClr val="1F1E1E"/>
                </a:solidFill>
                <a:latin typeface="Century Gothic"/>
                <a:ea typeface="Century Gothic"/>
                <a:cs typeface="Century Gothic"/>
                <a:sym typeface="Century Gothic"/>
              </a:rPr>
              <a:t>Problem Statement</a:t>
            </a:r>
            <a:endParaRPr b="1" sz="4400">
              <a:solidFill>
                <a:schemeClr val="dk1"/>
              </a:solidFill>
              <a:latin typeface="Century Gothic"/>
              <a:ea typeface="Century Gothic"/>
              <a:cs typeface="Century Gothic"/>
              <a:sym typeface="Century Gothic"/>
            </a:endParaRPr>
          </a:p>
        </p:txBody>
      </p:sp>
      <p:grpSp>
        <p:nvGrpSpPr>
          <p:cNvPr id="96" name="Google Shape;96;p2"/>
          <p:cNvGrpSpPr/>
          <p:nvPr/>
        </p:nvGrpSpPr>
        <p:grpSpPr>
          <a:xfrm>
            <a:off x="6230006" y="8000692"/>
            <a:ext cx="2170390" cy="228908"/>
            <a:chOff x="5191672" y="6667243"/>
            <a:chExt cx="1808658" cy="190757"/>
          </a:xfrm>
        </p:grpSpPr>
        <p:sp>
          <p:nvSpPr>
            <p:cNvPr id="97" name="Google Shape;97;p2"/>
            <p:cNvSpPr/>
            <p:nvPr/>
          </p:nvSpPr>
          <p:spPr>
            <a:xfrm>
              <a:off x="6096000" y="6667243"/>
              <a:ext cx="904330" cy="190757"/>
            </a:xfrm>
            <a:custGeom>
              <a:rect b="b" l="l" r="r" t="t"/>
              <a:pathLst>
                <a:path extrusionOk="0" h="190757" w="904330">
                  <a:moveTo>
                    <a:pt x="0" y="0"/>
                  </a:moveTo>
                  <a:lnTo>
                    <a:pt x="904330" y="190757"/>
                  </a:lnTo>
                  <a:lnTo>
                    <a:pt x="0" y="190757"/>
                  </a:lnTo>
                  <a:lnTo>
                    <a:pt x="0" y="0"/>
                  </a:ln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60">
                <a:solidFill>
                  <a:schemeClr val="lt1"/>
                </a:solidFill>
                <a:latin typeface="Century Gothic"/>
                <a:ea typeface="Century Gothic"/>
                <a:cs typeface="Century Gothic"/>
                <a:sym typeface="Century Gothic"/>
              </a:endParaRPr>
            </a:p>
          </p:txBody>
        </p:sp>
        <p:sp>
          <p:nvSpPr>
            <p:cNvPr id="98" name="Google Shape;98;p2"/>
            <p:cNvSpPr/>
            <p:nvPr/>
          </p:nvSpPr>
          <p:spPr>
            <a:xfrm>
              <a:off x="5191672" y="6667243"/>
              <a:ext cx="904329" cy="190757"/>
            </a:xfrm>
            <a:custGeom>
              <a:rect b="b" l="l" r="r" t="t"/>
              <a:pathLst>
                <a:path extrusionOk="0" h="190757" w="904329">
                  <a:moveTo>
                    <a:pt x="904329" y="0"/>
                  </a:moveTo>
                  <a:lnTo>
                    <a:pt x="904329" y="190757"/>
                  </a:lnTo>
                  <a:lnTo>
                    <a:pt x="0" y="190757"/>
                  </a:lnTo>
                  <a:lnTo>
                    <a:pt x="904329" y="0"/>
                  </a:lnTo>
                  <a:close/>
                </a:path>
              </a:pathLst>
            </a:custGeom>
            <a:solidFill>
              <a:srgbClr val="A326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60">
                <a:solidFill>
                  <a:schemeClr val="lt1"/>
                </a:solidFill>
                <a:latin typeface="Century Gothic"/>
                <a:ea typeface="Century Gothic"/>
                <a:cs typeface="Century Gothic"/>
                <a:sym typeface="Century Gothic"/>
              </a:endParaRPr>
            </a:p>
          </p:txBody>
        </p:sp>
      </p:grpSp>
      <p:sp>
        <p:nvSpPr>
          <p:cNvPr id="99" name="Google Shape;99;p2"/>
          <p:cNvSpPr txBox="1"/>
          <p:nvPr/>
        </p:nvSpPr>
        <p:spPr>
          <a:xfrm>
            <a:off x="5669280" y="7627621"/>
            <a:ext cx="3291840" cy="43815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lang="en-US" sz="1440">
                <a:solidFill>
                  <a:schemeClr val="dk1"/>
                </a:solidFill>
                <a:latin typeface="Century Gothic"/>
                <a:ea typeface="Century Gothic"/>
                <a:cs typeface="Century Gothic"/>
                <a:sym typeface="Century Gothic"/>
              </a:rPr>
              <a:t>‹#›</a:t>
            </a:fld>
            <a:endParaRPr sz="1440">
              <a:solidFill>
                <a:schemeClr val="dk1"/>
              </a:solidFill>
              <a:latin typeface="Century Gothic"/>
              <a:ea typeface="Century Gothic"/>
              <a:cs typeface="Century Gothic"/>
              <a:sym typeface="Century Gothic"/>
            </a:endParaRPr>
          </a:p>
        </p:txBody>
      </p:sp>
      <p:sp>
        <p:nvSpPr>
          <p:cNvPr id="100" name="Google Shape;100;p2"/>
          <p:cNvSpPr txBox="1"/>
          <p:nvPr/>
        </p:nvSpPr>
        <p:spPr>
          <a:xfrm>
            <a:off x="837725" y="1247950"/>
            <a:ext cx="13407000" cy="6079200"/>
          </a:xfrm>
          <a:prstGeom prst="rect">
            <a:avLst/>
          </a:prstGeom>
          <a:noFill/>
          <a:ln>
            <a:noFill/>
          </a:ln>
        </p:spPr>
        <p:txBody>
          <a:bodyPr anchorCtr="0" anchor="t" bIns="91425" lIns="91425" spcFirstLastPara="1" rIns="91425" wrap="square" tIns="91425">
            <a:spAutoFit/>
          </a:bodyPr>
          <a:lstStyle/>
          <a:p>
            <a:pPr indent="0" lvl="0" marL="0" rtl="0" algn="l">
              <a:spcBef>
                <a:spcPts val="100"/>
              </a:spcBef>
              <a:spcAft>
                <a:spcPts val="0"/>
              </a:spcAft>
              <a:buClr>
                <a:schemeClr val="dk1"/>
              </a:buClr>
              <a:buSzPts val="1100"/>
              <a:buFont typeface="Arial"/>
              <a:buNone/>
            </a:pPr>
            <a:r>
              <a:rPr lang="en-US" sz="3200">
                <a:solidFill>
                  <a:srgbClr val="434343"/>
                </a:solidFill>
              </a:rPr>
              <a:t>SNAP Helps Buy Food. It Doesn’t Help Decide What to Eat </a:t>
            </a:r>
            <a:endParaRPr sz="3200">
              <a:solidFill>
                <a:srgbClr val="434343"/>
              </a:solidFill>
            </a:endParaRPr>
          </a:p>
          <a:p>
            <a:pPr indent="0" lvl="0" marL="0" rtl="0" algn="l">
              <a:spcBef>
                <a:spcPts val="100"/>
              </a:spcBef>
              <a:spcAft>
                <a:spcPts val="0"/>
              </a:spcAft>
              <a:buClr>
                <a:schemeClr val="dk1"/>
              </a:buClr>
              <a:buSzPts val="1100"/>
              <a:buFont typeface="Arial"/>
              <a:buNone/>
            </a:pPr>
            <a:br>
              <a:rPr lang="en-US" sz="3200">
                <a:solidFill>
                  <a:schemeClr val="dk1"/>
                </a:solidFill>
              </a:rPr>
            </a:br>
            <a:r>
              <a:rPr lang="en-US" sz="3200">
                <a:solidFill>
                  <a:schemeClr val="dk1"/>
                </a:solidFill>
              </a:rPr>
              <a:t>SNAP covers food costs but not the complex, personal decisions people face around nutrition. Many lack access to affordable, culturally relevant, and medically appropriate food, along with practical guidance.</a:t>
            </a:r>
            <a:endParaRPr sz="3200">
              <a:solidFill>
                <a:schemeClr val="dk1"/>
              </a:solidFill>
            </a:endParaRPr>
          </a:p>
          <a:p>
            <a:pPr indent="0" lvl="0" marL="0" rtl="0" algn="l">
              <a:spcBef>
                <a:spcPts val="100"/>
              </a:spcBef>
              <a:spcAft>
                <a:spcPts val="0"/>
              </a:spcAft>
              <a:buClr>
                <a:schemeClr val="dk1"/>
              </a:buClr>
              <a:buSzPts val="1100"/>
              <a:buFont typeface="Arial"/>
              <a:buNone/>
            </a:pPr>
            <a:r>
              <a:t/>
            </a:r>
            <a:endParaRPr sz="3200">
              <a:solidFill>
                <a:schemeClr val="dk1"/>
              </a:solidFill>
            </a:endParaRPr>
          </a:p>
          <a:p>
            <a:pPr indent="0" lvl="0" marL="0" rtl="0" algn="l">
              <a:lnSpc>
                <a:spcPct val="115000"/>
              </a:lnSpc>
              <a:spcBef>
                <a:spcPts val="100"/>
              </a:spcBef>
              <a:spcAft>
                <a:spcPts val="0"/>
              </a:spcAft>
              <a:buClr>
                <a:schemeClr val="dk1"/>
              </a:buClr>
              <a:buSzPts val="1100"/>
              <a:buFont typeface="Arial"/>
              <a:buNone/>
            </a:pPr>
            <a:r>
              <a:rPr lang="en-US" sz="3300">
                <a:solidFill>
                  <a:schemeClr val="dk1"/>
                </a:solidFill>
              </a:rPr>
              <a:t>SnapRoot is our solution</a:t>
            </a:r>
            <a:endParaRPr sz="3300">
              <a:solidFill>
                <a:schemeClr val="dk1"/>
              </a:solidFill>
            </a:endParaRPr>
          </a:p>
          <a:p>
            <a:pPr indent="0" lvl="0" marL="0" rtl="0" algn="l">
              <a:spcBef>
                <a:spcPts val="100"/>
              </a:spcBef>
              <a:spcAft>
                <a:spcPts val="0"/>
              </a:spcAft>
              <a:buNone/>
            </a:pPr>
            <a:r>
              <a:t/>
            </a:r>
            <a:endParaRPr sz="3400">
              <a:solidFill>
                <a:schemeClr val="dk1"/>
              </a:solidFill>
            </a:endParaRPr>
          </a:p>
          <a:p>
            <a:pPr indent="0" lvl="0" marL="0" rtl="0" algn="l">
              <a:spcBef>
                <a:spcPts val="100"/>
              </a:spcBef>
              <a:spcAft>
                <a:spcPts val="0"/>
              </a:spcAft>
              <a:buNone/>
            </a:pPr>
            <a:r>
              <a:rPr b="1" lang="en-US" sz="4500">
                <a:solidFill>
                  <a:schemeClr val="dk1"/>
                </a:solidFill>
              </a:rPr>
              <a:t>Why it matters</a:t>
            </a:r>
            <a:endParaRPr b="1" sz="4500">
              <a:solidFill>
                <a:schemeClr val="dk1"/>
              </a:solidFill>
            </a:endParaRPr>
          </a:p>
          <a:p>
            <a:pPr indent="0" lvl="0" marL="0" rtl="0" algn="l">
              <a:spcBef>
                <a:spcPts val="100"/>
              </a:spcBef>
              <a:spcAft>
                <a:spcPts val="100"/>
              </a:spcAft>
              <a:buClr>
                <a:schemeClr val="dk1"/>
              </a:buClr>
              <a:buSzPts val="1100"/>
              <a:buFont typeface="Arial"/>
              <a:buNone/>
            </a:pPr>
            <a:r>
              <a:rPr lang="en-US" sz="3100">
                <a:solidFill>
                  <a:schemeClr val="dk1"/>
                </a:solidFill>
              </a:rPr>
              <a:t>Even high income countries face nutritional barriers</a:t>
            </a:r>
            <a:br>
              <a:rPr b="1" lang="en-US" sz="3400">
                <a:solidFill>
                  <a:schemeClr val="dk1"/>
                </a:solidFill>
              </a:rPr>
            </a:br>
            <a:endParaRPr b="1" sz="3800"/>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g35efee26cb9_0_56"/>
          <p:cNvSpPr txBox="1"/>
          <p:nvPr>
            <p:ph type="title"/>
          </p:nvPr>
        </p:nvSpPr>
        <p:spPr>
          <a:xfrm rot="-5400000">
            <a:off x="-3180250" y="1254150"/>
            <a:ext cx="8319300" cy="6072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sz="4800"/>
              <a:t>SnapRoot </a:t>
            </a:r>
            <a:r>
              <a:rPr lang="en-US" sz="4800"/>
              <a:t>User </a:t>
            </a:r>
            <a:endParaRPr sz="4800"/>
          </a:p>
          <a:p>
            <a:pPr indent="0" lvl="0" marL="0" rtl="0" algn="ctr">
              <a:spcBef>
                <a:spcPts val="0"/>
              </a:spcBef>
              <a:spcAft>
                <a:spcPts val="0"/>
              </a:spcAft>
              <a:buNone/>
            </a:pPr>
            <a:r>
              <a:rPr lang="en-US" sz="4800"/>
              <a:t> Process Flow</a:t>
            </a:r>
            <a:endParaRPr sz="4800"/>
          </a:p>
        </p:txBody>
      </p:sp>
      <p:pic>
        <p:nvPicPr>
          <p:cNvPr id="105" name="Google Shape;105;g35efee26cb9_0_56" title="Flow Chart_selection-[1748568172446].png"/>
          <p:cNvPicPr preferRelativeResize="0"/>
          <p:nvPr/>
        </p:nvPicPr>
        <p:blipFill>
          <a:blip r:embed="rId3">
            <a:alphaModFix/>
          </a:blip>
          <a:stretch>
            <a:fillRect/>
          </a:stretch>
        </p:blipFill>
        <p:spPr>
          <a:xfrm>
            <a:off x="1963775" y="-559725"/>
            <a:ext cx="12573824" cy="8865525"/>
          </a:xfrm>
          <a:prstGeom prst="rect">
            <a:avLst/>
          </a:prstGeom>
          <a:noFill/>
          <a:ln>
            <a:noFill/>
          </a:ln>
        </p:spPr>
      </p:pic>
      <p:pic>
        <p:nvPicPr>
          <p:cNvPr descr="chat icon. Filled chat icon for website design and mobile, app development. chat icon from filled dialogue assests collection isolated on black background. (Provided by Getty Images)" id="106" name="Google Shape;106;g35efee26cb9_0_56"/>
          <p:cNvPicPr preferRelativeResize="0"/>
          <p:nvPr/>
        </p:nvPicPr>
        <p:blipFill>
          <a:blip r:embed="rId4">
            <a:alphaModFix/>
          </a:blip>
          <a:stretch>
            <a:fillRect/>
          </a:stretch>
        </p:blipFill>
        <p:spPr>
          <a:xfrm>
            <a:off x="13045425" y="7007850"/>
            <a:ext cx="1069348" cy="106934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g35f2ce6565a_0_1"/>
          <p:cNvSpPr txBox="1"/>
          <p:nvPr>
            <p:ph type="title"/>
          </p:nvPr>
        </p:nvSpPr>
        <p:spPr>
          <a:xfrm rot="-5400000">
            <a:off x="-5405300" y="1078800"/>
            <a:ext cx="8328000" cy="6072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sz="4800"/>
              <a:t>SnapRoot </a:t>
            </a:r>
            <a:endParaRPr sz="4800"/>
          </a:p>
          <a:p>
            <a:pPr indent="0" lvl="0" marL="0" rtl="0" algn="ctr">
              <a:spcBef>
                <a:spcPts val="0"/>
              </a:spcBef>
              <a:spcAft>
                <a:spcPts val="0"/>
              </a:spcAft>
              <a:buNone/>
            </a:pPr>
            <a:r>
              <a:rPr lang="en-US" sz="4800"/>
              <a:t>AI Architecture</a:t>
            </a:r>
            <a:endParaRPr sz="4800"/>
          </a:p>
        </p:txBody>
      </p:sp>
      <p:sp>
        <p:nvSpPr>
          <p:cNvPr id="111" name="Google Shape;111;g35f2ce6565a_0_1"/>
          <p:cNvSpPr txBox="1"/>
          <p:nvPr/>
        </p:nvSpPr>
        <p:spPr>
          <a:xfrm>
            <a:off x="505100" y="424550"/>
            <a:ext cx="515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12" name="Google Shape;112;g35f2ce6565a_0_1" title="Architecture Diagram - Page 1.png"/>
          <p:cNvPicPr preferRelativeResize="0"/>
          <p:nvPr/>
        </p:nvPicPr>
        <p:blipFill>
          <a:blip r:embed="rId3">
            <a:alphaModFix/>
          </a:blip>
          <a:stretch>
            <a:fillRect/>
          </a:stretch>
        </p:blipFill>
        <p:spPr>
          <a:xfrm>
            <a:off x="-386425" y="-100875"/>
            <a:ext cx="15734113" cy="8328001"/>
          </a:xfrm>
          <a:prstGeom prst="rect">
            <a:avLst/>
          </a:prstGeom>
          <a:noFill/>
          <a:ln>
            <a:noFill/>
          </a:ln>
        </p:spPr>
      </p:pic>
      <p:sp>
        <p:nvSpPr>
          <p:cNvPr id="113" name="Google Shape;113;g35f2ce6565a_0_1"/>
          <p:cNvSpPr txBox="1"/>
          <p:nvPr/>
        </p:nvSpPr>
        <p:spPr>
          <a:xfrm>
            <a:off x="320050" y="69675"/>
            <a:ext cx="141906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u="sng"/>
              <a:t>SnapRoot AI Architecture</a:t>
            </a:r>
            <a:endParaRPr b="1" sz="2000" u="sng"/>
          </a:p>
          <a:p>
            <a:pPr indent="0" lvl="0" marL="0" rtl="0" algn="l">
              <a:spcBef>
                <a:spcPts val="0"/>
              </a:spcBef>
              <a:spcAft>
                <a:spcPts val="0"/>
              </a:spcAft>
              <a:buNone/>
            </a:pPr>
            <a:r>
              <a:rPr b="1" lang="en-US" sz="2000" u="sng"/>
              <a:t>Tech Stack</a:t>
            </a:r>
            <a:endParaRPr b="1" sz="2000" u="sng"/>
          </a:p>
          <a:p>
            <a:pPr indent="0" lvl="0" marL="0" rtl="0" algn="l">
              <a:spcBef>
                <a:spcPts val="0"/>
              </a:spcBef>
              <a:spcAft>
                <a:spcPts val="0"/>
              </a:spcAft>
              <a:buNone/>
            </a:pPr>
            <a:r>
              <a:t/>
            </a:r>
            <a:endParaRPr sz="2000"/>
          </a:p>
          <a:p>
            <a:pPr indent="-355600" lvl="0" marL="457200" rtl="0" algn="l">
              <a:spcBef>
                <a:spcPts val="0"/>
              </a:spcBef>
              <a:spcAft>
                <a:spcPts val="0"/>
              </a:spcAft>
              <a:buSzPts val="2000"/>
              <a:buChar char="●"/>
            </a:pPr>
            <a:r>
              <a:rPr lang="en-US" sz="2000"/>
              <a:t>AI Models</a:t>
            </a:r>
            <a:endParaRPr sz="2000"/>
          </a:p>
          <a:p>
            <a:pPr indent="-355600" lvl="0" marL="457200" rtl="0" algn="l">
              <a:spcBef>
                <a:spcPts val="0"/>
              </a:spcBef>
              <a:spcAft>
                <a:spcPts val="0"/>
              </a:spcAft>
              <a:buSzPts val="2000"/>
              <a:buChar char="●"/>
            </a:pPr>
            <a:r>
              <a:rPr lang="en-US" sz="2000"/>
              <a:t>Embeddings</a:t>
            </a:r>
            <a:endParaRPr sz="2000"/>
          </a:p>
          <a:p>
            <a:pPr indent="-355600" lvl="0" marL="457200" rtl="0" algn="l">
              <a:spcBef>
                <a:spcPts val="0"/>
              </a:spcBef>
              <a:spcAft>
                <a:spcPts val="0"/>
              </a:spcAft>
              <a:buSzPts val="2000"/>
              <a:buChar char="●"/>
            </a:pPr>
            <a:r>
              <a:rPr lang="en-US" sz="2000"/>
              <a:t>Vector Database</a:t>
            </a:r>
            <a:endParaRPr sz="2000"/>
          </a:p>
          <a:p>
            <a:pPr indent="-355600" lvl="0" marL="457200" rtl="0" algn="l">
              <a:spcBef>
                <a:spcPts val="0"/>
              </a:spcBef>
              <a:spcAft>
                <a:spcPts val="0"/>
              </a:spcAft>
              <a:buClr>
                <a:schemeClr val="dk1"/>
              </a:buClr>
              <a:buSzPts val="2000"/>
              <a:buChar char="●"/>
            </a:pPr>
            <a:r>
              <a:rPr lang="en-US" sz="2000">
                <a:solidFill>
                  <a:schemeClr val="dk1"/>
                </a:solidFill>
              </a:rPr>
              <a:t>Langchain</a:t>
            </a:r>
            <a:endParaRPr sz="2000"/>
          </a:p>
          <a:p>
            <a:pPr indent="-355600" lvl="0" marL="457200" rtl="0" algn="l">
              <a:spcBef>
                <a:spcPts val="0"/>
              </a:spcBef>
              <a:spcAft>
                <a:spcPts val="0"/>
              </a:spcAft>
              <a:buSzPts val="2000"/>
              <a:buChar char="●"/>
            </a:pPr>
            <a:r>
              <a:rPr lang="en-US" sz="2000"/>
              <a:t>Knowledge Base</a:t>
            </a:r>
            <a:endParaRPr sz="2000"/>
          </a:p>
          <a:p>
            <a:pPr indent="0" lvl="0" marL="0" rtl="0" algn="l">
              <a:spcBef>
                <a:spcPts val="0"/>
              </a:spcBef>
              <a:spcAft>
                <a:spcPts val="0"/>
              </a:spcAft>
              <a:buNone/>
            </a:pPr>
            <a:r>
              <a:t/>
            </a:r>
            <a:endParaRPr sz="2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g35efee26cb9_0_449"/>
          <p:cNvSpPr txBox="1"/>
          <p:nvPr>
            <p:ph type="title"/>
          </p:nvPr>
        </p:nvSpPr>
        <p:spPr>
          <a:xfrm>
            <a:off x="548675" y="603500"/>
            <a:ext cx="12921300" cy="667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4800"/>
              <a:t>Demo</a:t>
            </a:r>
            <a:endParaRPr sz="4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descr="A purple and blue sound waves&#10;&#10;AI-generated content may be incorrect." id="123" name="Google Shape;123;g35efee26cb9_0_1"/>
          <p:cNvPicPr preferRelativeResize="0"/>
          <p:nvPr/>
        </p:nvPicPr>
        <p:blipFill rotWithShape="1">
          <a:blip r:embed="rId3">
            <a:alphaModFix/>
          </a:blip>
          <a:srcRect b="28696" l="596" r="0" t="35664"/>
          <a:stretch/>
        </p:blipFill>
        <p:spPr>
          <a:xfrm>
            <a:off x="0" y="0"/>
            <a:ext cx="14630399" cy="1583401"/>
          </a:xfrm>
          <a:prstGeom prst="rect">
            <a:avLst/>
          </a:prstGeom>
          <a:noFill/>
          <a:ln>
            <a:noFill/>
          </a:ln>
        </p:spPr>
      </p:pic>
      <p:sp>
        <p:nvSpPr>
          <p:cNvPr id="124" name="Google Shape;124;g35efee26cb9_0_1"/>
          <p:cNvSpPr/>
          <p:nvPr/>
        </p:nvSpPr>
        <p:spPr>
          <a:xfrm>
            <a:off x="609124" y="701687"/>
            <a:ext cx="6750600" cy="704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chemeClr val="lt1"/>
              </a:buClr>
              <a:buSzPts val="4400"/>
              <a:buFont typeface="Century Gothic"/>
              <a:buNone/>
            </a:pPr>
            <a:r>
              <a:rPr b="1" lang="en-US" sz="4400">
                <a:solidFill>
                  <a:schemeClr val="lt1"/>
                </a:solidFill>
                <a:latin typeface="Century Gothic"/>
                <a:ea typeface="Century Gothic"/>
                <a:cs typeface="Century Gothic"/>
                <a:sym typeface="Century Gothic"/>
              </a:rPr>
              <a:t>SnapRoot - Who</a:t>
            </a:r>
            <a:endParaRPr b="1" sz="4400">
              <a:solidFill>
                <a:schemeClr val="lt1"/>
              </a:solidFill>
              <a:latin typeface="Century Gothic"/>
              <a:ea typeface="Century Gothic"/>
              <a:cs typeface="Century Gothic"/>
              <a:sym typeface="Century Gothic"/>
            </a:endParaRPr>
          </a:p>
        </p:txBody>
      </p:sp>
      <p:sp>
        <p:nvSpPr>
          <p:cNvPr id="125" name="Google Shape;125;g35efee26cb9_0_1"/>
          <p:cNvSpPr txBox="1"/>
          <p:nvPr/>
        </p:nvSpPr>
        <p:spPr>
          <a:xfrm>
            <a:off x="1354200" y="1870175"/>
            <a:ext cx="10566000" cy="610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3000">
                <a:solidFill>
                  <a:schemeClr val="dk1"/>
                </a:solidFill>
              </a:rPr>
              <a:t>WHO: Profiles (Personalization Layer)</a:t>
            </a:r>
            <a:endParaRPr b="1" sz="3000">
              <a:solidFill>
                <a:schemeClr val="dk1"/>
              </a:solidFill>
            </a:endParaRPr>
          </a:p>
          <a:p>
            <a:pPr indent="-374650" lvl="0" marL="457200" rtl="0" algn="l">
              <a:lnSpc>
                <a:spcPct val="115000"/>
              </a:lnSpc>
              <a:spcBef>
                <a:spcPts val="1200"/>
              </a:spcBef>
              <a:spcAft>
                <a:spcPts val="0"/>
              </a:spcAft>
              <a:buClr>
                <a:schemeClr val="dk1"/>
              </a:buClr>
              <a:buSzPts val="2300"/>
              <a:buAutoNum type="arabicPeriod"/>
            </a:pPr>
            <a:r>
              <a:rPr b="1" lang="en-US" sz="2300">
                <a:solidFill>
                  <a:schemeClr val="dk1"/>
                </a:solidFill>
              </a:rPr>
              <a:t>Household profiles</a:t>
            </a:r>
            <a:r>
              <a:rPr lang="en-US" sz="2300">
                <a:solidFill>
                  <a:schemeClr val="dk1"/>
                </a:solidFill>
              </a:rPr>
              <a:t> (multiple people: kids, seniors, adults)</a:t>
            </a:r>
            <a:br>
              <a:rPr lang="en-US" sz="2300">
                <a:solidFill>
                  <a:schemeClr val="dk1"/>
                </a:solidFill>
              </a:rPr>
            </a:br>
            <a:endParaRPr sz="2300">
              <a:solidFill>
                <a:schemeClr val="dk1"/>
              </a:solidFill>
            </a:endParaRPr>
          </a:p>
          <a:p>
            <a:pPr indent="-374650" lvl="0" marL="457200" rtl="0" algn="l">
              <a:lnSpc>
                <a:spcPct val="115000"/>
              </a:lnSpc>
              <a:spcBef>
                <a:spcPts val="0"/>
              </a:spcBef>
              <a:spcAft>
                <a:spcPts val="0"/>
              </a:spcAft>
              <a:buClr>
                <a:schemeClr val="dk1"/>
              </a:buClr>
              <a:buSzPts val="2300"/>
              <a:buAutoNum type="arabicPeriod"/>
            </a:pPr>
            <a:r>
              <a:rPr b="1" lang="en-US" sz="2300">
                <a:solidFill>
                  <a:schemeClr val="dk1"/>
                </a:solidFill>
              </a:rPr>
              <a:t>Dietary restrictions</a:t>
            </a:r>
            <a:r>
              <a:rPr lang="en-US" sz="2300">
                <a:solidFill>
                  <a:schemeClr val="dk1"/>
                </a:solidFill>
              </a:rPr>
              <a:t> (allergies, halal, kosher, vegetarian, etc.)</a:t>
            </a:r>
            <a:br>
              <a:rPr lang="en-US" sz="2300">
                <a:solidFill>
                  <a:schemeClr val="dk1"/>
                </a:solidFill>
              </a:rPr>
            </a:br>
            <a:endParaRPr sz="2300">
              <a:solidFill>
                <a:schemeClr val="dk1"/>
              </a:solidFill>
            </a:endParaRPr>
          </a:p>
          <a:p>
            <a:pPr indent="-374650" lvl="0" marL="457200" rtl="0" algn="l">
              <a:lnSpc>
                <a:spcPct val="115000"/>
              </a:lnSpc>
              <a:spcBef>
                <a:spcPts val="0"/>
              </a:spcBef>
              <a:spcAft>
                <a:spcPts val="0"/>
              </a:spcAft>
              <a:buClr>
                <a:schemeClr val="dk1"/>
              </a:buClr>
              <a:buSzPts val="2300"/>
              <a:buAutoNum type="arabicPeriod"/>
            </a:pPr>
            <a:r>
              <a:rPr b="1" lang="en-US" sz="2300">
                <a:solidFill>
                  <a:schemeClr val="dk1"/>
                </a:solidFill>
              </a:rPr>
              <a:t>Health conditions</a:t>
            </a:r>
            <a:r>
              <a:rPr lang="en-US" sz="2300">
                <a:solidFill>
                  <a:schemeClr val="dk1"/>
                </a:solidFill>
              </a:rPr>
              <a:t> (diabetes, hypertension, low sodium, etc.)</a:t>
            </a:r>
            <a:br>
              <a:rPr lang="en-US" sz="2300">
                <a:solidFill>
                  <a:schemeClr val="dk1"/>
                </a:solidFill>
              </a:rPr>
            </a:br>
            <a:endParaRPr sz="2300">
              <a:solidFill>
                <a:schemeClr val="dk1"/>
              </a:solidFill>
            </a:endParaRPr>
          </a:p>
          <a:p>
            <a:pPr indent="-374650" lvl="0" marL="457200" rtl="0" algn="l">
              <a:lnSpc>
                <a:spcPct val="115000"/>
              </a:lnSpc>
              <a:spcBef>
                <a:spcPts val="0"/>
              </a:spcBef>
              <a:spcAft>
                <a:spcPts val="0"/>
              </a:spcAft>
              <a:buClr>
                <a:schemeClr val="dk1"/>
              </a:buClr>
              <a:buSzPts val="2300"/>
              <a:buAutoNum type="arabicPeriod"/>
            </a:pPr>
            <a:r>
              <a:rPr b="1" lang="en-US" sz="2300">
                <a:solidFill>
                  <a:schemeClr val="dk1"/>
                </a:solidFill>
              </a:rPr>
              <a:t>Cooking constraints</a:t>
            </a:r>
            <a:r>
              <a:rPr lang="en-US" sz="2300">
                <a:solidFill>
                  <a:schemeClr val="dk1"/>
                </a:solidFill>
              </a:rPr>
              <a:t> (limited appliances, physical ability, time)</a:t>
            </a:r>
            <a:br>
              <a:rPr lang="en-US" sz="2300">
                <a:solidFill>
                  <a:schemeClr val="dk1"/>
                </a:solidFill>
              </a:rPr>
            </a:br>
            <a:endParaRPr sz="2300">
              <a:solidFill>
                <a:schemeClr val="dk1"/>
              </a:solidFill>
            </a:endParaRPr>
          </a:p>
          <a:p>
            <a:pPr indent="-374650" lvl="0" marL="457200" rtl="0" algn="l">
              <a:lnSpc>
                <a:spcPct val="115000"/>
              </a:lnSpc>
              <a:spcBef>
                <a:spcPts val="0"/>
              </a:spcBef>
              <a:spcAft>
                <a:spcPts val="0"/>
              </a:spcAft>
              <a:buClr>
                <a:schemeClr val="dk1"/>
              </a:buClr>
              <a:buSzPts val="2300"/>
              <a:buAutoNum type="arabicPeriod"/>
            </a:pPr>
            <a:r>
              <a:rPr b="1" lang="en-US" sz="2300">
                <a:solidFill>
                  <a:schemeClr val="dk1"/>
                </a:solidFill>
              </a:rPr>
              <a:t>Language preference</a:t>
            </a:r>
            <a:br>
              <a:rPr b="1" lang="en-US" sz="2300">
                <a:solidFill>
                  <a:schemeClr val="dk1"/>
                </a:solidFill>
              </a:rPr>
            </a:br>
            <a:endParaRPr b="1" sz="2300">
              <a:solidFill>
                <a:schemeClr val="dk1"/>
              </a:solidFill>
            </a:endParaRPr>
          </a:p>
          <a:p>
            <a:pPr indent="-374650" lvl="0" marL="457200" rtl="0" algn="l">
              <a:lnSpc>
                <a:spcPct val="115000"/>
              </a:lnSpc>
              <a:spcBef>
                <a:spcPts val="0"/>
              </a:spcBef>
              <a:spcAft>
                <a:spcPts val="0"/>
              </a:spcAft>
              <a:buClr>
                <a:schemeClr val="dk1"/>
              </a:buClr>
              <a:buSzPts val="2300"/>
              <a:buAutoNum type="arabicPeriod"/>
            </a:pPr>
            <a:r>
              <a:rPr b="1" lang="en-US" sz="2300">
                <a:solidFill>
                  <a:schemeClr val="dk1"/>
                </a:solidFill>
              </a:rPr>
              <a:t>Cultural food preferences</a:t>
            </a:r>
            <a:br>
              <a:rPr b="1" lang="en-US" sz="2300">
                <a:solidFill>
                  <a:schemeClr val="dk1"/>
                </a:solidFill>
              </a:rPr>
            </a:br>
            <a:endParaRPr b="1" sz="2300">
              <a:solidFill>
                <a:schemeClr val="dk1"/>
              </a:solidFill>
            </a:endParaRPr>
          </a:p>
          <a:p>
            <a:pPr indent="-374650" lvl="0" marL="457200" rtl="0" algn="l">
              <a:lnSpc>
                <a:spcPct val="115000"/>
              </a:lnSpc>
              <a:spcBef>
                <a:spcPts val="0"/>
              </a:spcBef>
              <a:spcAft>
                <a:spcPts val="0"/>
              </a:spcAft>
              <a:buClr>
                <a:schemeClr val="dk1"/>
              </a:buClr>
              <a:buSzPts val="2300"/>
              <a:buAutoNum type="arabicPeriod"/>
            </a:pPr>
            <a:r>
              <a:rPr b="1" lang="en-US" sz="2300">
                <a:solidFill>
                  <a:schemeClr val="dk1"/>
                </a:solidFill>
              </a:rPr>
              <a:t>SNAP account linking</a:t>
            </a:r>
            <a:r>
              <a:rPr lang="en-US" sz="2300">
                <a:solidFill>
                  <a:schemeClr val="dk1"/>
                </a:solidFill>
              </a:rPr>
              <a:t> </a:t>
            </a:r>
            <a:endParaRPr b="1" sz="5000">
              <a:solidFill>
                <a:schemeClr val="dk1"/>
              </a:solidFill>
            </a:endParaRP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descr="A purple and blue sound waves&#10;&#10;AI-generated content may be incorrect." id="131" name="Google Shape;131;g35f2ce6565a_1_41"/>
          <p:cNvPicPr preferRelativeResize="0"/>
          <p:nvPr/>
        </p:nvPicPr>
        <p:blipFill rotWithShape="1">
          <a:blip r:embed="rId3">
            <a:alphaModFix/>
          </a:blip>
          <a:srcRect b="28696" l="596" r="0" t="35664"/>
          <a:stretch/>
        </p:blipFill>
        <p:spPr>
          <a:xfrm>
            <a:off x="0" y="0"/>
            <a:ext cx="14630399" cy="1583401"/>
          </a:xfrm>
          <a:prstGeom prst="rect">
            <a:avLst/>
          </a:prstGeom>
          <a:noFill/>
          <a:ln>
            <a:noFill/>
          </a:ln>
        </p:spPr>
      </p:pic>
      <p:sp>
        <p:nvSpPr>
          <p:cNvPr id="132" name="Google Shape;132;g35f2ce6565a_1_41"/>
          <p:cNvSpPr/>
          <p:nvPr/>
        </p:nvSpPr>
        <p:spPr>
          <a:xfrm>
            <a:off x="609124" y="701687"/>
            <a:ext cx="6750600" cy="704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chemeClr val="lt1"/>
              </a:buClr>
              <a:buSzPts val="4400"/>
              <a:buFont typeface="Century Gothic"/>
              <a:buNone/>
            </a:pPr>
            <a:r>
              <a:rPr b="1" lang="en-US" sz="4400">
                <a:solidFill>
                  <a:schemeClr val="lt1"/>
                </a:solidFill>
                <a:latin typeface="Century Gothic"/>
                <a:ea typeface="Century Gothic"/>
                <a:cs typeface="Century Gothic"/>
                <a:sym typeface="Century Gothic"/>
              </a:rPr>
              <a:t>SnapRoot - What</a:t>
            </a:r>
            <a:endParaRPr b="1" sz="4400">
              <a:solidFill>
                <a:schemeClr val="lt1"/>
              </a:solidFill>
              <a:latin typeface="Century Gothic"/>
              <a:ea typeface="Century Gothic"/>
              <a:cs typeface="Century Gothic"/>
              <a:sym typeface="Century Gothic"/>
            </a:endParaRPr>
          </a:p>
        </p:txBody>
      </p:sp>
      <p:sp>
        <p:nvSpPr>
          <p:cNvPr id="133" name="Google Shape;133;g35f2ce6565a_1_41"/>
          <p:cNvSpPr txBox="1"/>
          <p:nvPr/>
        </p:nvSpPr>
        <p:spPr>
          <a:xfrm>
            <a:off x="1317750" y="1810875"/>
            <a:ext cx="11994900" cy="532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n-US" sz="3600">
                <a:solidFill>
                  <a:schemeClr val="dk1"/>
                </a:solidFill>
              </a:rPr>
              <a:t>WHAT: Buy – Shopping Help</a:t>
            </a:r>
            <a:endParaRPr b="1" sz="3600">
              <a:solidFill>
                <a:schemeClr val="dk1"/>
              </a:solidFill>
            </a:endParaRPr>
          </a:p>
          <a:p>
            <a:pPr indent="-412750" lvl="0" marL="457200" rtl="0" algn="l">
              <a:lnSpc>
                <a:spcPct val="115000"/>
              </a:lnSpc>
              <a:spcBef>
                <a:spcPts val="1200"/>
              </a:spcBef>
              <a:spcAft>
                <a:spcPts val="0"/>
              </a:spcAft>
              <a:buClr>
                <a:schemeClr val="dk1"/>
              </a:buClr>
              <a:buSzPts val="2900"/>
              <a:buChar char="●"/>
            </a:pPr>
            <a:r>
              <a:rPr b="1" lang="en-US" sz="2900">
                <a:solidFill>
                  <a:schemeClr val="dk1"/>
                </a:solidFill>
              </a:rPr>
              <a:t>Multi-lingual - </a:t>
            </a:r>
            <a:r>
              <a:rPr lang="en-US" sz="2900">
                <a:solidFill>
                  <a:schemeClr val="dk1"/>
                </a:solidFill>
              </a:rPr>
              <a:t>Multiple languages and translations supported</a:t>
            </a:r>
            <a:endParaRPr sz="2900">
              <a:solidFill>
                <a:schemeClr val="dk1"/>
              </a:solidFill>
            </a:endParaRPr>
          </a:p>
          <a:p>
            <a:pPr indent="-412750" lvl="0" marL="457200" rtl="0" algn="l">
              <a:lnSpc>
                <a:spcPct val="115000"/>
              </a:lnSpc>
              <a:spcBef>
                <a:spcPts val="0"/>
              </a:spcBef>
              <a:spcAft>
                <a:spcPts val="0"/>
              </a:spcAft>
              <a:buClr>
                <a:schemeClr val="dk1"/>
              </a:buClr>
              <a:buSzPts val="2900"/>
              <a:buChar char="●"/>
            </a:pPr>
            <a:r>
              <a:rPr b="1" lang="en-US" sz="2900">
                <a:solidFill>
                  <a:schemeClr val="dk1"/>
                </a:solidFill>
              </a:rPr>
              <a:t>Omni-Channel</a:t>
            </a:r>
            <a:r>
              <a:rPr lang="en-US" sz="2900">
                <a:solidFill>
                  <a:schemeClr val="dk1"/>
                </a:solidFill>
              </a:rPr>
              <a:t> - Mobile, web, voice </a:t>
            </a:r>
            <a:endParaRPr sz="2900">
              <a:solidFill>
                <a:schemeClr val="dk1"/>
              </a:solidFill>
            </a:endParaRPr>
          </a:p>
          <a:p>
            <a:pPr indent="0" lvl="0" marL="457200" rtl="0" algn="l">
              <a:lnSpc>
                <a:spcPct val="115000"/>
              </a:lnSpc>
              <a:spcBef>
                <a:spcPts val="1200"/>
              </a:spcBef>
              <a:spcAft>
                <a:spcPts val="0"/>
              </a:spcAft>
              <a:buNone/>
            </a:pPr>
            <a:r>
              <a:t/>
            </a:r>
            <a:endParaRPr sz="2900">
              <a:solidFill>
                <a:schemeClr val="dk1"/>
              </a:solidFill>
            </a:endParaRPr>
          </a:p>
          <a:p>
            <a:pPr indent="-412750" lvl="0" marL="457200" rtl="0" algn="l">
              <a:lnSpc>
                <a:spcPct val="115000"/>
              </a:lnSpc>
              <a:spcBef>
                <a:spcPts val="1200"/>
              </a:spcBef>
              <a:spcAft>
                <a:spcPts val="0"/>
              </a:spcAft>
              <a:buClr>
                <a:schemeClr val="dk1"/>
              </a:buClr>
              <a:buSzPts val="2900"/>
              <a:buChar char="●"/>
            </a:pPr>
            <a:r>
              <a:rPr lang="en-US" sz="2900">
                <a:solidFill>
                  <a:schemeClr val="dk1"/>
                </a:solidFill>
              </a:rPr>
              <a:t>Budget grocery lists </a:t>
            </a:r>
            <a:r>
              <a:rPr lang="en-US" sz="2900">
                <a:solidFill>
                  <a:schemeClr val="dk1"/>
                </a:solidFill>
              </a:rPr>
              <a:t>auto-generated from recipes</a:t>
            </a:r>
            <a:endParaRPr sz="2900">
              <a:solidFill>
                <a:schemeClr val="dk1"/>
              </a:solidFill>
            </a:endParaRPr>
          </a:p>
          <a:p>
            <a:pPr indent="-412750" lvl="0" marL="457200" rtl="0" algn="l">
              <a:lnSpc>
                <a:spcPct val="115000"/>
              </a:lnSpc>
              <a:spcBef>
                <a:spcPts val="0"/>
              </a:spcBef>
              <a:spcAft>
                <a:spcPts val="0"/>
              </a:spcAft>
              <a:buClr>
                <a:schemeClr val="dk1"/>
              </a:buClr>
              <a:buSzPts val="2900"/>
              <a:buChar char="●"/>
            </a:pPr>
            <a:r>
              <a:rPr lang="en-US" sz="2900">
                <a:solidFill>
                  <a:schemeClr val="dk1"/>
                </a:solidFill>
              </a:rPr>
              <a:t>Mark SNAP-eligible items clearly</a:t>
            </a:r>
            <a:endParaRPr sz="2900">
              <a:solidFill>
                <a:schemeClr val="dk1"/>
              </a:solidFill>
            </a:endParaRPr>
          </a:p>
          <a:p>
            <a:pPr indent="-412750" lvl="0" marL="457200" rtl="0" algn="l">
              <a:lnSpc>
                <a:spcPct val="115000"/>
              </a:lnSpc>
              <a:spcBef>
                <a:spcPts val="0"/>
              </a:spcBef>
              <a:spcAft>
                <a:spcPts val="0"/>
              </a:spcAft>
              <a:buClr>
                <a:schemeClr val="dk1"/>
              </a:buClr>
              <a:buSzPts val="2900"/>
              <a:buChar char="●"/>
            </a:pPr>
            <a:r>
              <a:rPr lang="en-US" sz="2900">
                <a:solidFill>
                  <a:schemeClr val="dk1"/>
                </a:solidFill>
              </a:rPr>
              <a:t>Pantry-stocking suggestions (short- and long-term)</a:t>
            </a:r>
            <a:endParaRPr sz="2900">
              <a:solidFill>
                <a:schemeClr val="dk1"/>
              </a:solidFill>
            </a:endParaRPr>
          </a:p>
          <a:p>
            <a:pPr indent="-412750" lvl="0" marL="457200" rtl="0" algn="l">
              <a:lnSpc>
                <a:spcPct val="115000"/>
              </a:lnSpc>
              <a:spcBef>
                <a:spcPts val="0"/>
              </a:spcBef>
              <a:spcAft>
                <a:spcPts val="0"/>
              </a:spcAft>
              <a:buClr>
                <a:schemeClr val="dk1"/>
              </a:buClr>
              <a:buSzPts val="2900"/>
              <a:buChar char="●"/>
            </a:pPr>
            <a:r>
              <a:rPr lang="en-US" sz="2900">
                <a:solidFill>
                  <a:schemeClr val="dk1"/>
                </a:solidFill>
              </a:rPr>
              <a:t>Indicate lowest-cost versions of ingredients</a:t>
            </a:r>
            <a:endParaRPr sz="2900">
              <a:solidFill>
                <a:schemeClr val="dk1"/>
              </a:solidFill>
            </a:endParaRPr>
          </a:p>
          <a:p>
            <a:pPr indent="-412750" lvl="0" marL="457200" rtl="0" algn="l">
              <a:lnSpc>
                <a:spcPct val="115000"/>
              </a:lnSpc>
              <a:spcBef>
                <a:spcPts val="0"/>
              </a:spcBef>
              <a:spcAft>
                <a:spcPts val="0"/>
              </a:spcAft>
              <a:buClr>
                <a:schemeClr val="dk1"/>
              </a:buClr>
              <a:buSzPts val="2900"/>
              <a:buChar char="●"/>
            </a:pPr>
            <a:r>
              <a:rPr lang="en-US" sz="2900">
                <a:solidFill>
                  <a:schemeClr val="dk1"/>
                </a:solidFill>
              </a:rPr>
              <a:t>“Essentials under $X” shopping shortcuts</a:t>
            </a:r>
            <a:endParaRPr sz="3300"/>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descr="A purple and blue sound waves&#10;&#10;AI-generated content may be incorrect." id="139" name="Google Shape;139;g35f2ce6565a_1_20"/>
          <p:cNvPicPr preferRelativeResize="0"/>
          <p:nvPr/>
        </p:nvPicPr>
        <p:blipFill rotWithShape="1">
          <a:blip r:embed="rId3">
            <a:alphaModFix/>
          </a:blip>
          <a:srcRect b="28696" l="596" r="0" t="35664"/>
          <a:stretch/>
        </p:blipFill>
        <p:spPr>
          <a:xfrm>
            <a:off x="0" y="0"/>
            <a:ext cx="14630399" cy="1583401"/>
          </a:xfrm>
          <a:prstGeom prst="rect">
            <a:avLst/>
          </a:prstGeom>
          <a:noFill/>
          <a:ln>
            <a:noFill/>
          </a:ln>
        </p:spPr>
      </p:pic>
      <p:sp>
        <p:nvSpPr>
          <p:cNvPr id="140" name="Google Shape;140;g35f2ce6565a_1_20"/>
          <p:cNvSpPr/>
          <p:nvPr/>
        </p:nvSpPr>
        <p:spPr>
          <a:xfrm>
            <a:off x="609124" y="701687"/>
            <a:ext cx="6750600" cy="704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chemeClr val="lt1"/>
              </a:buClr>
              <a:buSzPts val="4400"/>
              <a:buFont typeface="Century Gothic"/>
              <a:buNone/>
            </a:pPr>
            <a:r>
              <a:rPr b="1" lang="en-US" sz="4400">
                <a:solidFill>
                  <a:schemeClr val="lt1"/>
                </a:solidFill>
                <a:latin typeface="Century Gothic"/>
                <a:ea typeface="Century Gothic"/>
                <a:cs typeface="Century Gothic"/>
                <a:sym typeface="Century Gothic"/>
              </a:rPr>
              <a:t>SnapRoot - </a:t>
            </a:r>
            <a:r>
              <a:rPr b="1" lang="en-US" sz="4400">
                <a:solidFill>
                  <a:schemeClr val="lt1"/>
                </a:solidFill>
                <a:latin typeface="Century Gothic"/>
                <a:ea typeface="Century Gothic"/>
                <a:cs typeface="Century Gothic"/>
                <a:sym typeface="Century Gothic"/>
              </a:rPr>
              <a:t>Where</a:t>
            </a:r>
            <a:endParaRPr b="1" sz="4400">
              <a:solidFill>
                <a:schemeClr val="lt1"/>
              </a:solidFill>
              <a:latin typeface="Century Gothic"/>
              <a:ea typeface="Century Gothic"/>
              <a:cs typeface="Century Gothic"/>
              <a:sym typeface="Century Gothic"/>
            </a:endParaRPr>
          </a:p>
        </p:txBody>
      </p:sp>
      <p:sp>
        <p:nvSpPr>
          <p:cNvPr id="141" name="Google Shape;141;g35f2ce6565a_1_20"/>
          <p:cNvSpPr txBox="1"/>
          <p:nvPr/>
        </p:nvSpPr>
        <p:spPr>
          <a:xfrm>
            <a:off x="1354200" y="2022575"/>
            <a:ext cx="12365400" cy="53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n-US" sz="3500">
                <a:solidFill>
                  <a:schemeClr val="dk1"/>
                </a:solidFill>
              </a:rPr>
              <a:t>WHERE: Shop – Local &amp; Discount-Aware</a:t>
            </a:r>
            <a:endParaRPr b="1" sz="3500">
              <a:solidFill>
                <a:schemeClr val="dk1"/>
              </a:solidFill>
            </a:endParaRPr>
          </a:p>
          <a:p>
            <a:pPr indent="-406400" lvl="0" marL="457200" rtl="0" algn="l">
              <a:lnSpc>
                <a:spcPct val="115000"/>
              </a:lnSpc>
              <a:spcBef>
                <a:spcPts val="1200"/>
              </a:spcBef>
              <a:spcAft>
                <a:spcPts val="0"/>
              </a:spcAft>
              <a:buClr>
                <a:schemeClr val="dk1"/>
              </a:buClr>
              <a:buSzPts val="2800"/>
              <a:buChar char="●"/>
            </a:pPr>
            <a:r>
              <a:rPr b="1" lang="en-US" sz="2800">
                <a:solidFill>
                  <a:schemeClr val="dk1"/>
                </a:solidFill>
              </a:rPr>
              <a:t>Store locator</a:t>
            </a:r>
            <a:r>
              <a:rPr lang="en-US" sz="2800">
                <a:solidFill>
                  <a:schemeClr val="dk1"/>
                </a:solidFill>
              </a:rPr>
              <a:t>: SNAP/WIC-accepting stores nearby</a:t>
            </a:r>
            <a:br>
              <a:rPr lang="en-US" sz="2800">
                <a:solidFill>
                  <a:schemeClr val="dk1"/>
                </a:solidFill>
              </a:rPr>
            </a:br>
            <a:endParaRPr sz="2800">
              <a:solidFill>
                <a:schemeClr val="dk1"/>
              </a:solidFill>
            </a:endParaRPr>
          </a:p>
          <a:p>
            <a:pPr indent="-406400" lvl="0" marL="457200" rtl="0" algn="l">
              <a:lnSpc>
                <a:spcPct val="115000"/>
              </a:lnSpc>
              <a:spcBef>
                <a:spcPts val="0"/>
              </a:spcBef>
              <a:spcAft>
                <a:spcPts val="0"/>
              </a:spcAft>
              <a:buClr>
                <a:schemeClr val="dk1"/>
              </a:buClr>
              <a:buSzPts val="2800"/>
              <a:buChar char="●"/>
            </a:pPr>
            <a:r>
              <a:rPr b="1" lang="en-US" sz="2800">
                <a:solidFill>
                  <a:schemeClr val="dk1"/>
                </a:solidFill>
              </a:rPr>
              <a:t>Food pantry &amp; WIC site finder</a:t>
            </a:r>
            <a:br>
              <a:rPr b="1" lang="en-US" sz="2800">
                <a:solidFill>
                  <a:schemeClr val="dk1"/>
                </a:solidFill>
              </a:rPr>
            </a:br>
            <a:endParaRPr b="1" sz="2800">
              <a:solidFill>
                <a:schemeClr val="dk1"/>
              </a:solidFill>
            </a:endParaRPr>
          </a:p>
          <a:p>
            <a:pPr indent="-406400" lvl="0" marL="457200" rtl="0" algn="l">
              <a:lnSpc>
                <a:spcPct val="115000"/>
              </a:lnSpc>
              <a:spcBef>
                <a:spcPts val="0"/>
              </a:spcBef>
              <a:spcAft>
                <a:spcPts val="0"/>
              </a:spcAft>
              <a:buClr>
                <a:schemeClr val="dk1"/>
              </a:buClr>
              <a:buSzPts val="2800"/>
              <a:buChar char="●"/>
            </a:pPr>
            <a:r>
              <a:rPr b="1" lang="en-US" sz="2800">
                <a:solidFill>
                  <a:schemeClr val="dk1"/>
                </a:solidFill>
              </a:rPr>
              <a:t>Discount/coupon integration</a:t>
            </a:r>
            <a:r>
              <a:rPr lang="en-US" sz="2800">
                <a:solidFill>
                  <a:schemeClr val="dk1"/>
                </a:solidFill>
              </a:rPr>
              <a:t> (from SNAP/Propel or local grocers)</a:t>
            </a:r>
            <a:br>
              <a:rPr lang="en-US" sz="2800">
                <a:solidFill>
                  <a:schemeClr val="dk1"/>
                </a:solidFill>
              </a:rPr>
            </a:br>
            <a:endParaRPr sz="2800">
              <a:solidFill>
                <a:schemeClr val="dk1"/>
              </a:solidFill>
            </a:endParaRPr>
          </a:p>
          <a:p>
            <a:pPr indent="-406400" lvl="0" marL="457200" rtl="0" algn="l">
              <a:lnSpc>
                <a:spcPct val="115000"/>
              </a:lnSpc>
              <a:spcBef>
                <a:spcPts val="0"/>
              </a:spcBef>
              <a:spcAft>
                <a:spcPts val="0"/>
              </a:spcAft>
              <a:buClr>
                <a:schemeClr val="dk1"/>
              </a:buClr>
              <a:buSzPts val="2800"/>
              <a:buChar char="●"/>
            </a:pPr>
            <a:r>
              <a:rPr lang="en-US" sz="2800">
                <a:solidFill>
                  <a:schemeClr val="dk1"/>
                </a:solidFill>
              </a:rPr>
              <a:t>Store-aware inventory suggestions (where possible)</a:t>
            </a:r>
            <a:br>
              <a:rPr lang="en-US" sz="2800">
                <a:solidFill>
                  <a:schemeClr val="dk1"/>
                </a:solidFill>
              </a:rPr>
            </a:br>
            <a:endParaRPr sz="2800">
              <a:solidFill>
                <a:schemeClr val="dk1"/>
              </a:solidFill>
            </a:endParaRPr>
          </a:p>
          <a:p>
            <a:pPr indent="-406400" lvl="0" marL="457200" rtl="0" algn="l">
              <a:lnSpc>
                <a:spcPct val="115000"/>
              </a:lnSpc>
              <a:spcBef>
                <a:spcPts val="0"/>
              </a:spcBef>
              <a:spcAft>
                <a:spcPts val="0"/>
              </a:spcAft>
              <a:buClr>
                <a:schemeClr val="dk1"/>
              </a:buClr>
              <a:buSzPts val="2800"/>
              <a:buChar char="●"/>
            </a:pPr>
            <a:r>
              <a:rPr lang="en-US" sz="2800">
                <a:solidFill>
                  <a:schemeClr val="dk1"/>
                </a:solidFill>
              </a:rPr>
              <a:t>Map or ZIP-based sorting</a:t>
            </a:r>
            <a:endParaRPr b="1" sz="5000">
              <a:solidFill>
                <a:schemeClr val="dk1"/>
              </a:solidFill>
            </a:endParaRPr>
          </a:p>
        </p:txBody>
      </p:sp>
    </p:spTree>
  </p:cSld>
  <p:clrMapOvr>
    <a:masterClrMapping/>
  </p:clrMapOvr>
  <p:transition spd="slow">
    <p:push/>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2025-05-05T17:15:48Z</dcterms:created>
  <dc:creator>PptxGenJS</dc:creator>
</cp:coreProperties>
</file>